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29" r:id="rId2"/>
  </p:sldMasterIdLst>
  <p:notesMasterIdLst>
    <p:notesMasterId r:id="rId51"/>
  </p:notesMasterIdLst>
  <p:sldIdLst>
    <p:sldId id="352" r:id="rId3"/>
    <p:sldId id="269" r:id="rId4"/>
    <p:sldId id="314" r:id="rId5"/>
    <p:sldId id="322" r:id="rId6"/>
    <p:sldId id="321" r:id="rId7"/>
    <p:sldId id="320" r:id="rId8"/>
    <p:sldId id="318" r:id="rId9"/>
    <p:sldId id="341" r:id="rId10"/>
    <p:sldId id="342" r:id="rId11"/>
    <p:sldId id="365" r:id="rId12"/>
    <p:sldId id="366" r:id="rId13"/>
    <p:sldId id="368" r:id="rId14"/>
    <p:sldId id="369" r:id="rId15"/>
    <p:sldId id="367" r:id="rId16"/>
    <p:sldId id="356" r:id="rId17"/>
    <p:sldId id="364" r:id="rId18"/>
    <p:sldId id="357" r:id="rId19"/>
    <p:sldId id="359" r:id="rId20"/>
    <p:sldId id="360" r:id="rId21"/>
    <p:sldId id="362" r:id="rId22"/>
    <p:sldId id="361" r:id="rId23"/>
    <p:sldId id="358" r:id="rId24"/>
    <p:sldId id="317" r:id="rId25"/>
    <p:sldId id="316" r:id="rId26"/>
    <p:sldId id="323" r:id="rId27"/>
    <p:sldId id="324" r:id="rId28"/>
    <p:sldId id="343" r:id="rId29"/>
    <p:sldId id="325" r:id="rId30"/>
    <p:sldId id="326" r:id="rId31"/>
    <p:sldId id="344" r:id="rId32"/>
    <p:sldId id="328" r:id="rId33"/>
    <p:sldId id="345" r:id="rId34"/>
    <p:sldId id="329" r:id="rId35"/>
    <p:sldId id="330" r:id="rId36"/>
    <p:sldId id="346" r:id="rId37"/>
    <p:sldId id="347" r:id="rId38"/>
    <p:sldId id="331" r:id="rId39"/>
    <p:sldId id="332" r:id="rId40"/>
    <p:sldId id="333" r:id="rId41"/>
    <p:sldId id="348" r:id="rId42"/>
    <p:sldId id="334" r:id="rId43"/>
    <p:sldId id="349" r:id="rId44"/>
    <p:sldId id="350" r:id="rId45"/>
    <p:sldId id="351" r:id="rId46"/>
    <p:sldId id="336" r:id="rId47"/>
    <p:sldId id="337" r:id="rId48"/>
    <p:sldId id="353" r:id="rId49"/>
    <p:sldId id="354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41" autoAdjust="0"/>
    <p:restoredTop sz="94660"/>
  </p:normalViewPr>
  <p:slideViewPr>
    <p:cSldViewPr>
      <p:cViewPr varScale="1">
        <p:scale>
          <a:sx n="111" d="100"/>
          <a:sy n="111" d="100"/>
        </p:scale>
        <p:origin x="157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A7A704-9F1C-4FD3-85D1-57AF2D7FD0E8}" type="datetimeFigureOut">
              <a:rPr lang="en-US" smtClean="0"/>
              <a:pPr/>
              <a:t>12/1/2015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BFB8C-BBFF-4397-A51C-1E92596422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456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F15B1D7-BD12-436D-91B8-4E9339709C7A}" type="slidenum">
              <a:rPr lang="en-US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658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693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284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61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5862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729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411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2664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6549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233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693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1984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4395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074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3054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633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2312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4183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1478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586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0966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562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117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2302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5162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5018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755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D948B4-9A84-4BDD-8558-24D1CF0EFAAD}" type="slidenum">
              <a:rPr lang="uk-UA" smtClean="0"/>
              <a:pPr/>
              <a:t>48</a:t>
            </a:fld>
            <a:endParaRPr lang="uk-UA" smtClean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94709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321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330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505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542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63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279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gi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1828800"/>
            <a:ext cx="44196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19100" y="4953000"/>
            <a:ext cx="4000500" cy="76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173200" y="0"/>
            <a:ext cx="3960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56231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 (w/ bullets)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chemeClr val="bg1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20631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 (w/o bullets)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</p:spPr>
        <p:txBody>
          <a:bodyPr>
            <a:normAutofit/>
          </a:bodyPr>
          <a:lstStyle>
            <a:lvl1pPr>
              <a:defRPr lang="uk-UA" sz="4000" b="0" kern="1200" baseline="0" dirty="0">
                <a:solidFill>
                  <a:schemeClr val="bg1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07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s Layou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2304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Segoe UI Light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6723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lumn Layou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Segoe UI Light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013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s Layout with Pictur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5173200" y="0"/>
            <a:ext cx="39600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1089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 Layou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6312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ne Column Layout (w/o logo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737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584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Layout with Picture blue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2592000"/>
            <a:ext cx="4572000" cy="1360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173200" y="0"/>
            <a:ext cx="3960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11993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 Layout with Picture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2592000"/>
            <a:ext cx="4572000" cy="1360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173200" y="0"/>
            <a:ext cx="3960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rgbClr val="017EB8"/>
                </a:solidFill>
              </a:defRPr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845292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baseline="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9255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Layout with Pictur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0" y="5181600"/>
            <a:ext cx="9136380" cy="914400"/>
          </a:xfrm>
          <a:solidFill>
            <a:srgbClr val="017EB8"/>
          </a:solidFill>
        </p:spPr>
        <p:txBody>
          <a:bodyPr vert="horz" lIns="36000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116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3 columns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362200"/>
            <a:ext cx="8382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743200" y="4953000"/>
            <a:ext cx="1600200" cy="13716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None/>
            </a:pPr>
            <a:endParaRPr lang="uk-UA" smtClean="0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934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775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616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57160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199298" y="12954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0768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0" y="1"/>
            <a:ext cx="9144000" cy="369331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 smtClean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 smtClean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 smtClean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 smtClean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 smtClean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3962400"/>
            <a:ext cx="6400800" cy="175260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fld id="{3805B254-F9CB-41C5-B120-F4B38BF2206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7" name="Picture 16" descr="softserve-logo-white-for-blue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85800" y="838201"/>
            <a:ext cx="3260034" cy="914400"/>
          </a:xfrm>
          <a:prstGeom prst="rect">
            <a:avLst/>
          </a:prstGeom>
        </p:spPr>
      </p:pic>
      <p:pic>
        <p:nvPicPr>
          <p:cNvPr id="9" name="Picture 8" descr="GettyImages_98064892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3685245"/>
            <a:ext cx="2058299" cy="1447800"/>
          </a:xfrm>
          <a:prstGeom prst="rect">
            <a:avLst/>
          </a:prstGeom>
        </p:spPr>
      </p:pic>
      <p:grpSp>
        <p:nvGrpSpPr>
          <p:cNvPr id="2" name="Group 9"/>
          <p:cNvGrpSpPr/>
          <p:nvPr userDrawn="1"/>
        </p:nvGrpSpPr>
        <p:grpSpPr>
          <a:xfrm>
            <a:off x="0" y="152400"/>
            <a:ext cx="9144000" cy="6553200"/>
            <a:chOff x="0" y="152400"/>
            <a:chExt cx="9144000" cy="6553200"/>
          </a:xfrm>
        </p:grpSpPr>
        <p:sp>
          <p:nvSpPr>
            <p:cNvPr id="11" name="Rectangle 10"/>
            <p:cNvSpPr/>
            <p:nvPr/>
          </p:nvSpPr>
          <p:spPr>
            <a:xfrm>
              <a:off x="0" y="228600"/>
              <a:ext cx="152400" cy="6324600"/>
            </a:xfrm>
            <a:prstGeom prst="rect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6200" y="152400"/>
              <a:ext cx="533400" cy="65532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rot="5400000">
              <a:off x="4381500" y="-876301"/>
              <a:ext cx="380999" cy="9144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69728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67A095-3B48-4441-9653-AF11D30D55D5}" type="datetimeFigureOut">
              <a:rPr lang="en-US">
                <a:solidFill>
                  <a:srgbClr val="000000"/>
                </a:solidFill>
              </a:rPr>
              <a:pPr>
                <a:defRPr/>
              </a:pPr>
              <a:t>12/1/2015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DD5EB2-3C35-4F4B-BF3E-340B87E494C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028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00" y="2514600"/>
            <a:ext cx="1981200" cy="19812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192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1860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w/o logo)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4585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961208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1208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2304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1116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172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6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4468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 userDrawn="1"/>
        </p:nvSpPr>
        <p:spPr>
          <a:xfrm>
            <a:off x="1905000" y="6324600"/>
            <a:ext cx="30480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>
              <a:solidFill>
                <a:prstClr val="black"/>
              </a:solidFill>
            </a:endParaRPr>
          </a:p>
          <a:p>
            <a:endParaRPr lang="uk-U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842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  <p:sldLayoutId id="2147483843" r:id="rId14"/>
    <p:sldLayoutId id="2147483844" r:id="rId15"/>
    <p:sldLayoutId id="2147483845" r:id="rId16"/>
    <p:sldLayoutId id="2147483846" r:id="rId17"/>
    <p:sldLayoutId id="2147483847" r:id="rId18"/>
    <p:sldLayoutId id="2147483848" r:id="rId19"/>
    <p:sldLayoutId id="2147483849" r:id="rId20"/>
    <p:sldLayoutId id="2147483850" r:id="rId21"/>
    <p:sldLayoutId id="2147483851" r:id="rId22"/>
    <p:sldLayoutId id="2147483852" r:id="rId23"/>
    <p:sldLayoutId id="2147483853" r:id="rId24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0" rtl="0" eaLnBrk="1" latinLnBrk="0" hangingPunct="1">
        <a:spcBef>
          <a:spcPct val="0"/>
        </a:spcBef>
        <a:buNone/>
        <a:defRPr lang="en-US" sz="4000" b="0" kern="1200" baseline="0" dirty="0" smtClean="0">
          <a:solidFill>
            <a:srgbClr val="017EB8"/>
          </a:solidFill>
          <a:latin typeface="Segoe UI" panose="020B0502040204020203" pitchFamily="34" charset="0"/>
          <a:ea typeface="Segoe UI" pitchFamily="34" charset="0"/>
          <a:cs typeface="Segoe UI" pitchFamily="34" charset="0"/>
        </a:defRPr>
      </a:lvl1pPr>
    </p:titleStyle>
    <p:bodyStyle>
      <a:lvl1pPr marL="266700" indent="-266700" algn="l" defTabSz="914400" rtl="0" eaLnBrk="1" latinLnBrk="0" hangingPunct="1">
        <a:spcBef>
          <a:spcPct val="20000"/>
        </a:spcBef>
        <a:buClr>
          <a:srgbClr val="017EB8"/>
        </a:buClr>
        <a:buFont typeface="Arial" panose="020B0604020202020204" pitchFamily="34" charset="0"/>
        <a:buChar char="•"/>
        <a:defRPr sz="3200" kern="1200" baseline="0">
          <a:solidFill>
            <a:schemeClr val="tx1">
              <a:lumMod val="75000"/>
              <a:lumOff val="2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628650" indent="-2857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800" kern="1200" baseline="0" dirty="0" smtClean="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971550" indent="-1714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4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73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0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4859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3schools.com/cssref/sel_element_gt.asp" TargetMode="External"/><Relationship Id="rId3" Type="http://schemas.openxmlformats.org/officeDocument/2006/relationships/hyperlink" Target="http://www.w3schools.com/cssref/sel_id.asp" TargetMode="External"/><Relationship Id="rId7" Type="http://schemas.openxmlformats.org/officeDocument/2006/relationships/hyperlink" Target="http://www.w3schools.com/cssref/sel_element_element.asp" TargetMode="External"/><Relationship Id="rId2" Type="http://schemas.openxmlformats.org/officeDocument/2006/relationships/hyperlink" Target="http://www.w3schools.com/cssref/sel_class.asp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://www.w3schools.com/cssref/sel_element_comma.asp" TargetMode="External"/><Relationship Id="rId5" Type="http://schemas.openxmlformats.org/officeDocument/2006/relationships/hyperlink" Target="http://www.w3schools.com/cssref/sel_element.asp" TargetMode="External"/><Relationship Id="rId10" Type="http://schemas.openxmlformats.org/officeDocument/2006/relationships/hyperlink" Target="http://www.w3schools.com/cssref/sel_gen_sibling.asp" TargetMode="External"/><Relationship Id="rId4" Type="http://schemas.openxmlformats.org/officeDocument/2006/relationships/hyperlink" Target="http://www.w3schools.com/cssref/sel_all.asp" TargetMode="External"/><Relationship Id="rId9" Type="http://schemas.openxmlformats.org/officeDocument/2006/relationships/hyperlink" Target="http://www.w3schools.com/cssref/sel_element_pluss.asp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3schools.com/cssref/sel_attr_contain.asp" TargetMode="External"/><Relationship Id="rId3" Type="http://schemas.openxmlformats.org/officeDocument/2006/relationships/hyperlink" Target="http://www.w3schools.com/cssref/sel_attribute_value.asp" TargetMode="External"/><Relationship Id="rId7" Type="http://schemas.openxmlformats.org/officeDocument/2006/relationships/hyperlink" Target="http://www.w3schools.com/cssref/sel_attr_end.asp" TargetMode="External"/><Relationship Id="rId2" Type="http://schemas.openxmlformats.org/officeDocument/2006/relationships/hyperlink" Target="http://www.w3schools.com/cssref/sel_attribute.asp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://www.w3schools.com/cssref/sel_attr_begin.asp" TargetMode="External"/><Relationship Id="rId5" Type="http://schemas.openxmlformats.org/officeDocument/2006/relationships/hyperlink" Target="http://www.w3schools.com/cssref/sel_attribute_value_lang.asp" TargetMode="External"/><Relationship Id="rId4" Type="http://schemas.openxmlformats.org/officeDocument/2006/relationships/hyperlink" Target="http://www.w3schools.com/cssref/sel_attribute_value_contains.asp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3schools.com/cssref/sel_enabled.asp" TargetMode="External"/><Relationship Id="rId13" Type="http://schemas.openxmlformats.org/officeDocument/2006/relationships/hyperlink" Target="http://www.w3schools.com/cssref/sel_focus.asp" TargetMode="External"/><Relationship Id="rId3" Type="http://schemas.openxmlformats.org/officeDocument/2006/relationships/hyperlink" Target="http://www.w3schools.com/cssref/sel_after.asp" TargetMode="External"/><Relationship Id="rId7" Type="http://schemas.openxmlformats.org/officeDocument/2006/relationships/hyperlink" Target="http://www.w3schools.com/cssref/sel_empty.asp" TargetMode="External"/><Relationship Id="rId12" Type="http://schemas.openxmlformats.org/officeDocument/2006/relationships/hyperlink" Target="http://www.w3schools.com/cssref/sel_first-of-type.asp" TargetMode="External"/><Relationship Id="rId2" Type="http://schemas.openxmlformats.org/officeDocument/2006/relationships/hyperlink" Target="http://www.w3schools.com/cssref/sel_active.asp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://www.w3schools.com/cssref/sel_disabled.asp" TargetMode="External"/><Relationship Id="rId11" Type="http://schemas.openxmlformats.org/officeDocument/2006/relationships/hyperlink" Target="http://www.w3schools.com/cssref/sel_firstline.asp" TargetMode="External"/><Relationship Id="rId5" Type="http://schemas.openxmlformats.org/officeDocument/2006/relationships/hyperlink" Target="http://www.w3schools.com/cssref/sel_checked.asp" TargetMode="External"/><Relationship Id="rId15" Type="http://schemas.openxmlformats.org/officeDocument/2006/relationships/hyperlink" Target="http://www.w3.org/TR/css3-selectors/" TargetMode="External"/><Relationship Id="rId10" Type="http://schemas.openxmlformats.org/officeDocument/2006/relationships/hyperlink" Target="http://www.w3schools.com/cssref/sel_firstletter.asp" TargetMode="External"/><Relationship Id="rId4" Type="http://schemas.openxmlformats.org/officeDocument/2006/relationships/hyperlink" Target="http://www.w3schools.com/cssref/sel_before.asp" TargetMode="External"/><Relationship Id="rId9" Type="http://schemas.openxmlformats.org/officeDocument/2006/relationships/hyperlink" Target="http://www.w3schools.com/cssref/sel_firstchild.asp" TargetMode="External"/><Relationship Id="rId14" Type="http://schemas.openxmlformats.org/officeDocument/2006/relationships/hyperlink" Target="http://www.w3schools.com/cssref/sel_hover.asp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css-tricks.com/specifics-on-css-specificity/" TargetMode="Externa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specificity.keegan.st/" TargetMode="Externa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Understanding CSS Essentials: Content Flow, Positioning, and Styling</a:t>
            </a:r>
            <a:endParaRPr lang="en-US" sz="4000" b="1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sz="1600" dirty="0" smtClean="0"/>
              <a:t>Vyacheslav Koldovskyy</a:t>
            </a:r>
            <a:br>
              <a:rPr lang="en-US" sz="1600" dirty="0" smtClean="0"/>
            </a:br>
            <a:r>
              <a:rPr lang="en-US" sz="1600" dirty="0" smtClean="0"/>
              <a:t>Last update: </a:t>
            </a:r>
            <a:r>
              <a:rPr lang="en-US" sz="1600" dirty="0" smtClean="0"/>
              <a:t>12/01/2015</a:t>
            </a:r>
            <a:endParaRPr lang="en-US" sz="16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5972476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Selectors - General</a:t>
            </a:r>
            <a:endParaRPr lang="uk-UA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1312920"/>
              </p:ext>
            </p:extLst>
          </p:nvPr>
        </p:nvGraphicFramePr>
        <p:xfrm>
          <a:off x="457200" y="914399"/>
          <a:ext cx="8229600" cy="5257800"/>
        </p:xfrm>
        <a:graphic>
          <a:graphicData uri="http://schemas.openxmlformats.org/drawingml/2006/table">
            <a:tbl>
              <a:tblPr/>
              <a:tblGrid>
                <a:gridCol w="1669126">
                  <a:extLst>
                    <a:ext uri="{9D8B030D-6E8A-4147-A177-3AD203B41FA5}">
                      <a16:colId xmlns:a16="http://schemas.microsoft.com/office/drawing/2014/main" val="3714872655"/>
                    </a:ext>
                  </a:extLst>
                </a:gridCol>
                <a:gridCol w="1776236">
                  <a:extLst>
                    <a:ext uri="{9D8B030D-6E8A-4147-A177-3AD203B41FA5}">
                      <a16:colId xmlns:a16="http://schemas.microsoft.com/office/drawing/2014/main" val="3725753574"/>
                    </a:ext>
                  </a:extLst>
                </a:gridCol>
                <a:gridCol w="4266534">
                  <a:extLst>
                    <a:ext uri="{9D8B030D-6E8A-4147-A177-3AD203B41FA5}">
                      <a16:colId xmlns:a16="http://schemas.microsoft.com/office/drawing/2014/main" val="96110547"/>
                    </a:ext>
                  </a:extLst>
                </a:gridCol>
                <a:gridCol w="517704">
                  <a:extLst>
                    <a:ext uri="{9D8B030D-6E8A-4147-A177-3AD203B41FA5}">
                      <a16:colId xmlns:a16="http://schemas.microsoft.com/office/drawing/2014/main" val="1311171268"/>
                    </a:ext>
                  </a:extLst>
                </a:gridCol>
              </a:tblGrid>
              <a:tr h="39788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Selector</a:t>
                      </a:r>
                    </a:p>
                  </a:txBody>
                  <a:tcPr marL="61162" marR="61162" marT="61162" marB="6116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Example</a:t>
                      </a:r>
                    </a:p>
                  </a:txBody>
                  <a:tcPr marL="61162" marR="61162" marT="61162" marB="6116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effectLst/>
                        </a:rPr>
                        <a:t>Example description</a:t>
                      </a:r>
                    </a:p>
                  </a:txBody>
                  <a:tcPr marL="61162" marR="61162" marT="61162" marB="6116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dirty="0">
                        <a:effectLst/>
                      </a:endParaRPr>
                    </a:p>
                  </a:txBody>
                  <a:tcPr marL="61162" marR="61162" marT="61162" marB="6116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630125"/>
                  </a:ext>
                </a:extLst>
              </a:tr>
              <a:tr h="39788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2"/>
                        </a:rPr>
                        <a:t>.</a:t>
                      </a:r>
                      <a:r>
                        <a:rPr lang="en-US" sz="1400" i="1">
                          <a:effectLst/>
                          <a:hlinkClick r:id="rId2"/>
                        </a:rPr>
                        <a:t>class</a:t>
                      </a:r>
                      <a:endParaRPr lang="en-US" sz="1400">
                        <a:effectLst/>
                      </a:endParaRPr>
                    </a:p>
                  </a:txBody>
                  <a:tcPr marL="61162" marR="61162" marT="61162" marB="6116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.intro</a:t>
                      </a:r>
                    </a:p>
                  </a:txBody>
                  <a:tcPr marL="61162" marR="61162" marT="61162" marB="6116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all elements with class="intro"</a:t>
                      </a:r>
                    </a:p>
                  </a:txBody>
                  <a:tcPr marL="61162" marR="61162" marT="61162" marB="6116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uk-UA" sz="1400" dirty="0">
                        <a:effectLst/>
                      </a:endParaRPr>
                    </a:p>
                  </a:txBody>
                  <a:tcPr marL="61162" marR="61162" marT="61162" marB="6116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7686100"/>
                  </a:ext>
                </a:extLst>
              </a:tr>
              <a:tr h="39788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3"/>
                        </a:rPr>
                        <a:t>#</a:t>
                      </a:r>
                      <a:r>
                        <a:rPr lang="en-US" sz="1400" i="1">
                          <a:effectLst/>
                          <a:hlinkClick r:id="rId3"/>
                        </a:rPr>
                        <a:t>id</a:t>
                      </a:r>
                      <a:endParaRPr lang="en-US" sz="1400">
                        <a:effectLst/>
                      </a:endParaRPr>
                    </a:p>
                  </a:txBody>
                  <a:tcPr marL="61162" marR="61162" marT="61162" marB="6116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#firstname</a:t>
                      </a:r>
                    </a:p>
                  </a:txBody>
                  <a:tcPr marL="61162" marR="61162" marT="61162" marB="6116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the element with id="firstname"</a:t>
                      </a:r>
                    </a:p>
                  </a:txBody>
                  <a:tcPr marL="61162" marR="61162" marT="61162" marB="6116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uk-UA" sz="1400" dirty="0">
                        <a:effectLst/>
                      </a:endParaRPr>
                    </a:p>
                  </a:txBody>
                  <a:tcPr marL="61162" marR="61162" marT="61162" marB="6116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005533"/>
                  </a:ext>
                </a:extLst>
              </a:tr>
              <a:tr h="397887">
                <a:tc>
                  <a:txBody>
                    <a:bodyPr/>
                    <a:lstStyle/>
                    <a:p>
                      <a:pPr algn="l" fontAlgn="t"/>
                      <a:r>
                        <a:rPr lang="uk-UA" sz="1400">
                          <a:effectLst/>
                          <a:hlinkClick r:id="rId4"/>
                        </a:rPr>
                        <a:t>*</a:t>
                      </a:r>
                      <a:endParaRPr lang="uk-UA" sz="1400">
                        <a:effectLst/>
                      </a:endParaRPr>
                    </a:p>
                  </a:txBody>
                  <a:tcPr marL="61162" marR="61162" marT="61162" marB="6116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uk-UA" sz="1400">
                          <a:effectLst/>
                        </a:rPr>
                        <a:t>*</a:t>
                      </a:r>
                    </a:p>
                  </a:txBody>
                  <a:tcPr marL="61162" marR="61162" marT="61162" marB="6116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all elements</a:t>
                      </a:r>
                    </a:p>
                  </a:txBody>
                  <a:tcPr marL="61162" marR="61162" marT="61162" marB="6116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uk-UA" sz="1400" dirty="0">
                        <a:effectLst/>
                      </a:endParaRPr>
                    </a:p>
                  </a:txBody>
                  <a:tcPr marL="61162" marR="61162" marT="61162" marB="6116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551742"/>
                  </a:ext>
                </a:extLst>
              </a:tr>
              <a:tr h="39788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i="1">
                          <a:effectLst/>
                          <a:hlinkClick r:id="rId5"/>
                        </a:rPr>
                        <a:t>element</a:t>
                      </a:r>
                      <a:endParaRPr lang="en-US" sz="1400">
                        <a:effectLst/>
                      </a:endParaRPr>
                    </a:p>
                  </a:txBody>
                  <a:tcPr marL="61162" marR="61162" marT="61162" marB="6116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p</a:t>
                      </a:r>
                    </a:p>
                  </a:txBody>
                  <a:tcPr marL="61162" marR="61162" marT="61162" marB="6116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all &lt;p&gt; elements</a:t>
                      </a:r>
                    </a:p>
                  </a:txBody>
                  <a:tcPr marL="61162" marR="61162" marT="61162" marB="6116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uk-UA" sz="1400" dirty="0">
                        <a:effectLst/>
                      </a:endParaRPr>
                    </a:p>
                  </a:txBody>
                  <a:tcPr marL="61162" marR="61162" marT="61162" marB="6116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920472"/>
                  </a:ext>
                </a:extLst>
              </a:tr>
              <a:tr h="653673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i="1">
                          <a:effectLst/>
                          <a:hlinkClick r:id="rId6"/>
                        </a:rPr>
                        <a:t>element,element</a:t>
                      </a:r>
                      <a:endParaRPr lang="en-US" sz="1400">
                        <a:effectLst/>
                      </a:endParaRPr>
                    </a:p>
                  </a:txBody>
                  <a:tcPr marL="61162" marR="61162" marT="61162" marB="6116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div, p</a:t>
                      </a:r>
                    </a:p>
                  </a:txBody>
                  <a:tcPr marL="61162" marR="61162" marT="61162" marB="6116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all &lt;div&gt; elements and all &lt;p&gt; elements</a:t>
                      </a:r>
                    </a:p>
                  </a:txBody>
                  <a:tcPr marL="61162" marR="61162" marT="61162" marB="6116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uk-UA" sz="1400" dirty="0">
                        <a:effectLst/>
                      </a:endParaRPr>
                    </a:p>
                  </a:txBody>
                  <a:tcPr marL="61162" marR="61162" marT="61162" marB="6116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638500"/>
                  </a:ext>
                </a:extLst>
              </a:tr>
              <a:tr h="653673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i="1">
                          <a:effectLst/>
                          <a:hlinkClick r:id="rId7"/>
                        </a:rPr>
                        <a:t>element</a:t>
                      </a:r>
                      <a:r>
                        <a:rPr lang="en-US" sz="1400">
                          <a:effectLst/>
                          <a:hlinkClick r:id="rId7"/>
                        </a:rPr>
                        <a:t> </a:t>
                      </a:r>
                      <a:r>
                        <a:rPr lang="en-US" sz="1400" i="1">
                          <a:effectLst/>
                          <a:hlinkClick r:id="rId7"/>
                        </a:rPr>
                        <a:t>element</a:t>
                      </a:r>
                      <a:endParaRPr lang="en-US" sz="1400">
                        <a:effectLst/>
                      </a:endParaRPr>
                    </a:p>
                  </a:txBody>
                  <a:tcPr marL="61162" marR="61162" marT="61162" marB="6116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div p</a:t>
                      </a:r>
                    </a:p>
                  </a:txBody>
                  <a:tcPr marL="61162" marR="61162" marT="61162" marB="6116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all &lt;p&gt; elements inside &lt;div&gt; elements</a:t>
                      </a:r>
                    </a:p>
                  </a:txBody>
                  <a:tcPr marL="61162" marR="61162" marT="61162" marB="6116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uk-UA" sz="1400" dirty="0">
                        <a:effectLst/>
                      </a:endParaRPr>
                    </a:p>
                  </a:txBody>
                  <a:tcPr marL="61162" marR="61162" marT="61162" marB="6116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873688"/>
                  </a:ext>
                </a:extLst>
              </a:tr>
              <a:tr h="653673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i="1">
                          <a:effectLst/>
                          <a:hlinkClick r:id="rId8"/>
                        </a:rPr>
                        <a:t>element</a:t>
                      </a:r>
                      <a:r>
                        <a:rPr lang="en-US" sz="1400">
                          <a:effectLst/>
                          <a:hlinkClick r:id="rId8"/>
                        </a:rPr>
                        <a:t>&gt;</a:t>
                      </a:r>
                      <a:r>
                        <a:rPr lang="en-US" sz="1400" i="1">
                          <a:effectLst/>
                          <a:hlinkClick r:id="rId8"/>
                        </a:rPr>
                        <a:t>element</a:t>
                      </a:r>
                      <a:endParaRPr lang="en-US" sz="1400">
                        <a:effectLst/>
                      </a:endParaRPr>
                    </a:p>
                  </a:txBody>
                  <a:tcPr marL="61162" marR="61162" marT="61162" marB="6116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div &gt; p</a:t>
                      </a:r>
                    </a:p>
                  </a:txBody>
                  <a:tcPr marL="61162" marR="61162" marT="61162" marB="6116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all &lt;p&gt; elements where the parent is a &lt;div&gt; element</a:t>
                      </a:r>
                    </a:p>
                  </a:txBody>
                  <a:tcPr marL="61162" marR="61162" marT="61162" marB="6116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uk-UA" sz="1400" dirty="0">
                        <a:effectLst/>
                      </a:endParaRPr>
                    </a:p>
                  </a:txBody>
                  <a:tcPr marL="61162" marR="61162" marT="61162" marB="6116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642010"/>
                  </a:ext>
                </a:extLst>
              </a:tr>
              <a:tr h="653673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i="1">
                          <a:effectLst/>
                          <a:hlinkClick r:id="rId9"/>
                        </a:rPr>
                        <a:t>element</a:t>
                      </a:r>
                      <a:r>
                        <a:rPr lang="en-US" sz="1400">
                          <a:effectLst/>
                          <a:hlinkClick r:id="rId9"/>
                        </a:rPr>
                        <a:t>+</a:t>
                      </a:r>
                      <a:r>
                        <a:rPr lang="en-US" sz="1400" i="1">
                          <a:effectLst/>
                          <a:hlinkClick r:id="rId9"/>
                        </a:rPr>
                        <a:t>element</a:t>
                      </a:r>
                      <a:endParaRPr lang="en-US" sz="1400">
                        <a:effectLst/>
                      </a:endParaRPr>
                    </a:p>
                  </a:txBody>
                  <a:tcPr marL="61162" marR="61162" marT="61162" marB="6116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div + p</a:t>
                      </a:r>
                    </a:p>
                  </a:txBody>
                  <a:tcPr marL="61162" marR="61162" marT="61162" marB="6116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all &lt;p&gt; elements that are placed immediately after &lt;div&gt; elements</a:t>
                      </a:r>
                    </a:p>
                  </a:txBody>
                  <a:tcPr marL="61162" marR="61162" marT="61162" marB="6116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uk-UA" sz="1400" dirty="0">
                        <a:effectLst/>
                      </a:endParaRPr>
                    </a:p>
                  </a:txBody>
                  <a:tcPr marL="61162" marR="61162" marT="61162" marB="6116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258496"/>
                  </a:ext>
                </a:extLst>
              </a:tr>
              <a:tr h="653673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i="1">
                          <a:effectLst/>
                          <a:hlinkClick r:id="rId10"/>
                        </a:rPr>
                        <a:t>element1</a:t>
                      </a:r>
                      <a:r>
                        <a:rPr lang="en-US" sz="1400">
                          <a:effectLst/>
                          <a:hlinkClick r:id="rId10"/>
                        </a:rPr>
                        <a:t>~</a:t>
                      </a:r>
                      <a:r>
                        <a:rPr lang="en-US" sz="1400" i="1">
                          <a:effectLst/>
                          <a:hlinkClick r:id="rId10"/>
                        </a:rPr>
                        <a:t>element2</a:t>
                      </a:r>
                      <a:endParaRPr lang="en-US" sz="1400">
                        <a:effectLst/>
                      </a:endParaRPr>
                    </a:p>
                  </a:txBody>
                  <a:tcPr marL="61162" marR="61162" marT="61162" marB="6116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p ~ ul</a:t>
                      </a:r>
                    </a:p>
                  </a:txBody>
                  <a:tcPr marL="61162" marR="61162" marT="61162" marB="6116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every &lt;ul&gt; element that are preceded by a &lt;p&gt; element</a:t>
                      </a:r>
                    </a:p>
                  </a:txBody>
                  <a:tcPr marL="61162" marR="61162" marT="61162" marB="6116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uk-UA" sz="1400" dirty="0">
                        <a:effectLst/>
                      </a:endParaRPr>
                    </a:p>
                  </a:txBody>
                  <a:tcPr marL="61162" marR="61162" marT="61162" marB="6116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709741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DD5EB2-3C35-4F4B-BF3E-340B87E494C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93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Selectors - Attributes</a:t>
            </a:r>
            <a:endParaRPr lang="uk-U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DD5EB2-3C35-4F4B-BF3E-340B87E494C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en-US" dirty="0">
              <a:solidFill>
                <a:srgbClr val="00000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024198"/>
              </p:ext>
            </p:extLst>
          </p:nvPr>
        </p:nvGraphicFramePr>
        <p:xfrm>
          <a:off x="533400" y="1091931"/>
          <a:ext cx="8001001" cy="5177375"/>
        </p:xfrm>
        <a:graphic>
          <a:graphicData uri="http://schemas.openxmlformats.org/drawingml/2006/table">
            <a:tbl>
              <a:tblPr/>
              <a:tblGrid>
                <a:gridCol w="1923020">
                  <a:extLst>
                    <a:ext uri="{9D8B030D-6E8A-4147-A177-3AD203B41FA5}">
                      <a16:colId xmlns:a16="http://schemas.microsoft.com/office/drawing/2014/main" val="3691613391"/>
                    </a:ext>
                  </a:extLst>
                </a:gridCol>
                <a:gridCol w="1645602">
                  <a:extLst>
                    <a:ext uri="{9D8B030D-6E8A-4147-A177-3AD203B41FA5}">
                      <a16:colId xmlns:a16="http://schemas.microsoft.com/office/drawing/2014/main" val="4014089965"/>
                    </a:ext>
                  </a:extLst>
                </a:gridCol>
                <a:gridCol w="3952750">
                  <a:extLst>
                    <a:ext uri="{9D8B030D-6E8A-4147-A177-3AD203B41FA5}">
                      <a16:colId xmlns:a16="http://schemas.microsoft.com/office/drawing/2014/main" val="1437784178"/>
                    </a:ext>
                  </a:extLst>
                </a:gridCol>
                <a:gridCol w="479629">
                  <a:extLst>
                    <a:ext uri="{9D8B030D-6E8A-4147-A177-3AD203B41FA5}">
                      <a16:colId xmlns:a16="http://schemas.microsoft.com/office/drawing/2014/main" val="2799934501"/>
                    </a:ext>
                  </a:extLst>
                </a:gridCol>
              </a:tblGrid>
              <a:tr h="616547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>
                          <a:effectLst/>
                        </a:rPr>
                        <a:t>Selector</a:t>
                      </a:r>
                    </a:p>
                  </a:txBody>
                  <a:tcPr marL="63273" marR="63273" marT="63273" marB="6327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>
                          <a:effectLst/>
                        </a:rPr>
                        <a:t>Example</a:t>
                      </a:r>
                    </a:p>
                  </a:txBody>
                  <a:tcPr marL="63273" marR="63273" marT="63273" marB="6327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dirty="0">
                          <a:effectLst/>
                        </a:rPr>
                        <a:t>Example description</a:t>
                      </a:r>
                    </a:p>
                  </a:txBody>
                  <a:tcPr marL="63273" marR="63273" marT="63273" marB="6327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600" dirty="0">
                        <a:effectLst/>
                      </a:endParaRPr>
                    </a:p>
                  </a:txBody>
                  <a:tcPr marL="63273" marR="63273" marT="63273" marB="6327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723836"/>
                  </a:ext>
                </a:extLst>
              </a:tr>
              <a:tr h="616547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hlinkClick r:id="rId2"/>
                        </a:rPr>
                        <a:t>[</a:t>
                      </a:r>
                      <a:r>
                        <a:rPr lang="en-US" sz="1600" i="1" dirty="0">
                          <a:effectLst/>
                          <a:hlinkClick r:id="rId2"/>
                        </a:rPr>
                        <a:t>attribute</a:t>
                      </a:r>
                      <a:r>
                        <a:rPr lang="en-US" sz="1600" dirty="0">
                          <a:effectLst/>
                          <a:hlinkClick r:id="rId2"/>
                        </a:rPr>
                        <a:t>]</a:t>
                      </a:r>
                      <a:endParaRPr lang="en-US" sz="1600" dirty="0">
                        <a:effectLst/>
                      </a:endParaRPr>
                    </a:p>
                  </a:txBody>
                  <a:tcPr marL="63273" marR="63273" marT="63273" marB="6327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[target]</a:t>
                      </a:r>
                    </a:p>
                  </a:txBody>
                  <a:tcPr marL="63273" marR="63273" marT="63273" marB="6327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Selects all elements with a target attribute</a:t>
                      </a:r>
                    </a:p>
                  </a:txBody>
                  <a:tcPr marL="63273" marR="63273" marT="63273" marB="6327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uk-UA" sz="1600" dirty="0">
                        <a:effectLst/>
                      </a:endParaRPr>
                    </a:p>
                  </a:txBody>
                  <a:tcPr marL="63273" marR="63273" marT="63273" marB="6327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26892"/>
                  </a:ext>
                </a:extLst>
              </a:tr>
              <a:tr h="616547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hlinkClick r:id="rId3"/>
                        </a:rPr>
                        <a:t>[</a:t>
                      </a:r>
                      <a:r>
                        <a:rPr lang="en-US" sz="1600" i="1">
                          <a:effectLst/>
                          <a:hlinkClick r:id="rId3"/>
                        </a:rPr>
                        <a:t>attribute</a:t>
                      </a:r>
                      <a:r>
                        <a:rPr lang="en-US" sz="1600">
                          <a:effectLst/>
                          <a:hlinkClick r:id="rId3"/>
                        </a:rPr>
                        <a:t>=</a:t>
                      </a:r>
                      <a:r>
                        <a:rPr lang="en-US" sz="1600" i="1">
                          <a:effectLst/>
                          <a:hlinkClick r:id="rId3"/>
                        </a:rPr>
                        <a:t>value</a:t>
                      </a:r>
                      <a:r>
                        <a:rPr lang="en-US" sz="1600">
                          <a:effectLst/>
                          <a:hlinkClick r:id="rId3"/>
                        </a:rPr>
                        <a:t>]</a:t>
                      </a:r>
                      <a:endParaRPr lang="en-US" sz="1600">
                        <a:effectLst/>
                      </a:endParaRPr>
                    </a:p>
                  </a:txBody>
                  <a:tcPr marL="63273" marR="63273" marT="63273" marB="6327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[target=_blank]</a:t>
                      </a:r>
                    </a:p>
                  </a:txBody>
                  <a:tcPr marL="63273" marR="63273" marT="63273" marB="6327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Selects all elements with target="_blank"</a:t>
                      </a:r>
                    </a:p>
                  </a:txBody>
                  <a:tcPr marL="63273" marR="63273" marT="63273" marB="6327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uk-UA" sz="1600" dirty="0">
                        <a:effectLst/>
                      </a:endParaRPr>
                    </a:p>
                  </a:txBody>
                  <a:tcPr marL="63273" marR="63273" marT="63273" marB="6327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284716"/>
                  </a:ext>
                </a:extLst>
              </a:tr>
              <a:tr h="616547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hlinkClick r:id="rId4"/>
                        </a:rPr>
                        <a:t>[</a:t>
                      </a:r>
                      <a:r>
                        <a:rPr lang="en-US" sz="1600" i="1">
                          <a:effectLst/>
                          <a:hlinkClick r:id="rId4"/>
                        </a:rPr>
                        <a:t>attribute</a:t>
                      </a:r>
                      <a:r>
                        <a:rPr lang="en-US" sz="1600">
                          <a:effectLst/>
                          <a:hlinkClick r:id="rId4"/>
                        </a:rPr>
                        <a:t>~=</a:t>
                      </a:r>
                      <a:r>
                        <a:rPr lang="en-US" sz="1600" i="1">
                          <a:effectLst/>
                          <a:hlinkClick r:id="rId4"/>
                        </a:rPr>
                        <a:t>value</a:t>
                      </a:r>
                      <a:r>
                        <a:rPr lang="en-US" sz="1600">
                          <a:effectLst/>
                          <a:hlinkClick r:id="rId4"/>
                        </a:rPr>
                        <a:t>]</a:t>
                      </a:r>
                      <a:endParaRPr lang="en-US" sz="1600">
                        <a:effectLst/>
                      </a:endParaRPr>
                    </a:p>
                  </a:txBody>
                  <a:tcPr marL="63273" marR="63273" marT="63273" marB="6327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[title~=flower]</a:t>
                      </a:r>
                    </a:p>
                  </a:txBody>
                  <a:tcPr marL="63273" marR="63273" marT="63273" marB="6327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Selects all elements with a title attribute containing the word "flower"</a:t>
                      </a:r>
                    </a:p>
                  </a:txBody>
                  <a:tcPr marL="63273" marR="63273" marT="63273" marB="6327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uk-UA" sz="1600" dirty="0">
                        <a:effectLst/>
                      </a:endParaRPr>
                    </a:p>
                  </a:txBody>
                  <a:tcPr marL="63273" marR="63273" marT="63273" marB="6327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988887"/>
                  </a:ext>
                </a:extLst>
              </a:tr>
              <a:tr h="616547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hlinkClick r:id="rId5"/>
                        </a:rPr>
                        <a:t>[</a:t>
                      </a:r>
                      <a:r>
                        <a:rPr lang="en-US" sz="1600" i="1">
                          <a:effectLst/>
                          <a:hlinkClick r:id="rId5"/>
                        </a:rPr>
                        <a:t>attribute</a:t>
                      </a:r>
                      <a:r>
                        <a:rPr lang="en-US" sz="1600">
                          <a:effectLst/>
                          <a:hlinkClick r:id="rId5"/>
                        </a:rPr>
                        <a:t>|=</a:t>
                      </a:r>
                      <a:r>
                        <a:rPr lang="en-US" sz="1600" i="1">
                          <a:effectLst/>
                          <a:hlinkClick r:id="rId5"/>
                        </a:rPr>
                        <a:t>value</a:t>
                      </a:r>
                      <a:r>
                        <a:rPr lang="en-US" sz="1600">
                          <a:effectLst/>
                          <a:hlinkClick r:id="rId5"/>
                        </a:rPr>
                        <a:t>]</a:t>
                      </a:r>
                      <a:endParaRPr lang="en-US" sz="1600">
                        <a:effectLst/>
                      </a:endParaRPr>
                    </a:p>
                  </a:txBody>
                  <a:tcPr marL="63273" marR="63273" marT="63273" marB="6327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[lang|=en]</a:t>
                      </a:r>
                    </a:p>
                  </a:txBody>
                  <a:tcPr marL="63273" marR="63273" marT="63273" marB="6327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Selects all elements with a lang attribute value starting with "en"</a:t>
                      </a:r>
                    </a:p>
                  </a:txBody>
                  <a:tcPr marL="63273" marR="63273" marT="63273" marB="6327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uk-UA" sz="1600" dirty="0">
                        <a:effectLst/>
                      </a:endParaRPr>
                    </a:p>
                  </a:txBody>
                  <a:tcPr marL="63273" marR="63273" marT="63273" marB="6327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333367"/>
                  </a:ext>
                </a:extLst>
              </a:tr>
              <a:tr h="616547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hlinkClick r:id="rId6"/>
                        </a:rPr>
                        <a:t>[</a:t>
                      </a:r>
                      <a:r>
                        <a:rPr lang="en-US" sz="1600" i="1">
                          <a:effectLst/>
                          <a:hlinkClick r:id="rId6"/>
                        </a:rPr>
                        <a:t>attribute</a:t>
                      </a:r>
                      <a:r>
                        <a:rPr lang="en-US" sz="1600">
                          <a:effectLst/>
                          <a:hlinkClick r:id="rId6"/>
                        </a:rPr>
                        <a:t>^=</a:t>
                      </a:r>
                      <a:r>
                        <a:rPr lang="en-US" sz="1600" i="1">
                          <a:effectLst/>
                          <a:hlinkClick r:id="rId6"/>
                        </a:rPr>
                        <a:t>value</a:t>
                      </a:r>
                      <a:r>
                        <a:rPr lang="en-US" sz="1600">
                          <a:effectLst/>
                          <a:hlinkClick r:id="rId6"/>
                        </a:rPr>
                        <a:t>]</a:t>
                      </a:r>
                      <a:endParaRPr lang="en-US" sz="1600">
                        <a:effectLst/>
                      </a:endParaRPr>
                    </a:p>
                  </a:txBody>
                  <a:tcPr marL="63273" marR="63273" marT="63273" marB="6327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a[href^="https"]</a:t>
                      </a:r>
                    </a:p>
                  </a:txBody>
                  <a:tcPr marL="63273" marR="63273" marT="63273" marB="6327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Selects every &lt;a&gt; element whose href attribute value begins with "https"</a:t>
                      </a:r>
                    </a:p>
                  </a:txBody>
                  <a:tcPr marL="63273" marR="63273" marT="63273" marB="6327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uk-UA" sz="1600" dirty="0">
                        <a:effectLst/>
                      </a:endParaRPr>
                    </a:p>
                  </a:txBody>
                  <a:tcPr marL="63273" marR="63273" marT="63273" marB="6327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3946226"/>
                  </a:ext>
                </a:extLst>
              </a:tr>
              <a:tr h="616547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hlinkClick r:id="rId7"/>
                        </a:rPr>
                        <a:t>[</a:t>
                      </a:r>
                      <a:r>
                        <a:rPr lang="en-US" sz="1600" i="1">
                          <a:effectLst/>
                          <a:hlinkClick r:id="rId7"/>
                        </a:rPr>
                        <a:t>attribute</a:t>
                      </a:r>
                      <a:r>
                        <a:rPr lang="en-US" sz="1600">
                          <a:effectLst/>
                          <a:hlinkClick r:id="rId7"/>
                        </a:rPr>
                        <a:t>$=</a:t>
                      </a:r>
                      <a:r>
                        <a:rPr lang="en-US" sz="1600" i="1">
                          <a:effectLst/>
                          <a:hlinkClick r:id="rId7"/>
                        </a:rPr>
                        <a:t>value</a:t>
                      </a:r>
                      <a:r>
                        <a:rPr lang="en-US" sz="1600">
                          <a:effectLst/>
                          <a:hlinkClick r:id="rId7"/>
                        </a:rPr>
                        <a:t>]</a:t>
                      </a:r>
                      <a:endParaRPr lang="en-US" sz="1600">
                        <a:effectLst/>
                      </a:endParaRPr>
                    </a:p>
                  </a:txBody>
                  <a:tcPr marL="63273" marR="63273" marT="63273" marB="6327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a[href$=".pdf"]</a:t>
                      </a:r>
                    </a:p>
                  </a:txBody>
                  <a:tcPr marL="63273" marR="63273" marT="63273" marB="6327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Selects every &lt;a&gt; element whose href attribute value ends with ".pdf"</a:t>
                      </a:r>
                    </a:p>
                  </a:txBody>
                  <a:tcPr marL="63273" marR="63273" marT="63273" marB="6327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uk-UA" sz="1600" dirty="0">
                        <a:effectLst/>
                      </a:endParaRPr>
                    </a:p>
                  </a:txBody>
                  <a:tcPr marL="63273" marR="63273" marT="63273" marB="6327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102390"/>
                  </a:ext>
                </a:extLst>
              </a:tr>
              <a:tr h="861546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hlinkClick r:id="rId8"/>
                        </a:rPr>
                        <a:t>[</a:t>
                      </a:r>
                      <a:r>
                        <a:rPr lang="en-US" sz="1600" i="1">
                          <a:effectLst/>
                          <a:hlinkClick r:id="rId8"/>
                        </a:rPr>
                        <a:t>attribute</a:t>
                      </a:r>
                      <a:r>
                        <a:rPr lang="en-US" sz="1600">
                          <a:effectLst/>
                          <a:hlinkClick r:id="rId8"/>
                        </a:rPr>
                        <a:t>*=</a:t>
                      </a:r>
                      <a:r>
                        <a:rPr lang="en-US" sz="1600" i="1">
                          <a:effectLst/>
                          <a:hlinkClick r:id="rId8"/>
                        </a:rPr>
                        <a:t>value</a:t>
                      </a:r>
                      <a:r>
                        <a:rPr lang="en-US" sz="1600">
                          <a:effectLst/>
                          <a:hlinkClick r:id="rId8"/>
                        </a:rPr>
                        <a:t>]</a:t>
                      </a:r>
                      <a:endParaRPr lang="en-US" sz="1600">
                        <a:effectLst/>
                      </a:endParaRPr>
                    </a:p>
                  </a:txBody>
                  <a:tcPr marL="63273" marR="63273" marT="63273" marB="6327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a[href*="w3schools"]</a:t>
                      </a:r>
                    </a:p>
                  </a:txBody>
                  <a:tcPr marL="63273" marR="63273" marT="63273" marB="6327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Selects every &lt;a&gt; element whose href attribute value contains the substring "w3schools"</a:t>
                      </a:r>
                    </a:p>
                  </a:txBody>
                  <a:tcPr marL="63273" marR="63273" marT="63273" marB="6327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uk-UA" sz="1600" dirty="0">
                        <a:effectLst/>
                      </a:endParaRPr>
                    </a:p>
                  </a:txBody>
                  <a:tcPr marL="63273" marR="63273" marT="63273" marB="6327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611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948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CSS Pseudo-classes </a:t>
            </a:r>
            <a:r>
              <a:rPr lang="en-US" dirty="0"/>
              <a:t>	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A CSS </a:t>
            </a:r>
            <a:r>
              <a:rPr lang="en-US" sz="1800" b="1" dirty="0"/>
              <a:t>pseudo-class</a:t>
            </a:r>
            <a:r>
              <a:rPr lang="en-US" sz="1800" dirty="0"/>
              <a:t> is a keyword added to selectors that specifies a special state of the element to be selected. For example :hover will apply a style when the user hovers over the element specified by the selector.</a:t>
            </a:r>
          </a:p>
          <a:p>
            <a:r>
              <a:rPr lang="en-US" sz="1800" dirty="0" smtClean="0"/>
              <a:t>Pseudo-classes</a:t>
            </a:r>
            <a:r>
              <a:rPr lang="en-US" sz="1800" dirty="0"/>
              <a:t>, together with pseudo-elements, let you apply a style to an element not only in relation to the content of the document tree, but also in relation to external factors like the history of the navigator (:visited, for example), the status of its content (like :checked on some form elements), or the position of the mouse (like :hover which lets you know if the mouse is over an element or not). To see a complete list of selectors, visit CSS3 Selectors working spec.</a:t>
            </a:r>
            <a:endParaRPr lang="uk-UA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DD5EB2-3C35-4F4B-BF3E-340B87E494C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333875"/>
            <a:ext cx="409575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6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pseudo-elements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400" dirty="0"/>
              <a:t>Just like pseudo-classes, pseudo-elements are added to selectors but instead of describing a special state, they allow you to style certain parts of a document. </a:t>
            </a:r>
            <a:endParaRPr lang="en-US" sz="2400" dirty="0" smtClean="0"/>
          </a:p>
          <a:p>
            <a:r>
              <a:rPr lang="en-US" sz="2400" dirty="0" smtClean="0"/>
              <a:t>For </a:t>
            </a:r>
            <a:r>
              <a:rPr lang="en-US" sz="2400" dirty="0"/>
              <a:t>example, the ::first-line pseudo-element targets only  the first line of an element specified by the selector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/>
              <a:t>All pseudo-elements</a:t>
            </a:r>
          </a:p>
          <a:p>
            <a:pPr marL="36195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::after</a:t>
            </a:r>
          </a:p>
          <a:p>
            <a:pPr marL="36195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::before</a:t>
            </a:r>
          </a:p>
          <a:p>
            <a:pPr marL="36195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::first-letter</a:t>
            </a:r>
          </a:p>
          <a:p>
            <a:pPr marL="36195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::first-line</a:t>
            </a:r>
          </a:p>
          <a:p>
            <a:pPr marL="36195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::selection</a:t>
            </a:r>
          </a:p>
          <a:p>
            <a:pPr marL="36195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::backdrop</a:t>
            </a:r>
            <a:endParaRPr lang="uk-UA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DD5EB2-3C35-4F4B-BF3E-340B87E494C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3400" y="2807579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selector::pseudo-element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property: value;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uk-UA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73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CSS Selectors – pseudo-classes 	and pseudo-elements</a:t>
            </a:r>
            <a:endParaRPr lang="uk-UA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DD5EB2-3C35-4F4B-BF3E-340B87E494C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 dirty="0">
              <a:solidFill>
                <a:srgbClr val="00000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101111"/>
              </p:ext>
            </p:extLst>
          </p:nvPr>
        </p:nvGraphicFramePr>
        <p:xfrm>
          <a:off x="457200" y="846918"/>
          <a:ext cx="8229601" cy="5164164"/>
        </p:xfrm>
        <a:graphic>
          <a:graphicData uri="http://schemas.openxmlformats.org/drawingml/2006/table">
            <a:tbl>
              <a:tblPr/>
              <a:tblGrid>
                <a:gridCol w="1669126">
                  <a:extLst>
                    <a:ext uri="{9D8B030D-6E8A-4147-A177-3AD203B41FA5}">
                      <a16:colId xmlns:a16="http://schemas.microsoft.com/office/drawing/2014/main" val="699501056"/>
                    </a:ext>
                  </a:extLst>
                </a:gridCol>
                <a:gridCol w="1776237">
                  <a:extLst>
                    <a:ext uri="{9D8B030D-6E8A-4147-A177-3AD203B41FA5}">
                      <a16:colId xmlns:a16="http://schemas.microsoft.com/office/drawing/2014/main" val="3184364274"/>
                    </a:ext>
                  </a:extLst>
                </a:gridCol>
                <a:gridCol w="4266531">
                  <a:extLst>
                    <a:ext uri="{9D8B030D-6E8A-4147-A177-3AD203B41FA5}">
                      <a16:colId xmlns:a16="http://schemas.microsoft.com/office/drawing/2014/main" val="1495796549"/>
                    </a:ext>
                  </a:extLst>
                </a:gridCol>
                <a:gridCol w="517707">
                  <a:extLst>
                    <a:ext uri="{9D8B030D-6E8A-4147-A177-3AD203B41FA5}">
                      <a16:colId xmlns:a16="http://schemas.microsoft.com/office/drawing/2014/main" val="1628142958"/>
                    </a:ext>
                  </a:extLst>
                </a:gridCol>
              </a:tblGrid>
              <a:tr h="29743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effectLst/>
                        </a:rPr>
                        <a:t>Selector</a:t>
                      </a:r>
                    </a:p>
                  </a:txBody>
                  <a:tcPr marL="29944" marR="29944" marT="29944" marB="2994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effectLst/>
                        </a:rPr>
                        <a:t>Example</a:t>
                      </a:r>
                    </a:p>
                  </a:txBody>
                  <a:tcPr marL="29944" marR="29944" marT="29944" marB="2994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effectLst/>
                        </a:rPr>
                        <a:t>Example description</a:t>
                      </a:r>
                    </a:p>
                  </a:txBody>
                  <a:tcPr marL="29944" marR="29944" marT="29944" marB="2994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dirty="0">
                        <a:effectLst/>
                      </a:endParaRPr>
                    </a:p>
                  </a:txBody>
                  <a:tcPr marL="29944" marR="29944" marT="29944" marB="2994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990789"/>
                  </a:ext>
                </a:extLst>
              </a:tr>
              <a:tr h="29743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  <a:hlinkClick r:id="rId2"/>
                        </a:rPr>
                        <a:t>:active</a:t>
                      </a:r>
                      <a:endParaRPr lang="en-US" sz="1400" dirty="0">
                        <a:effectLst/>
                      </a:endParaRPr>
                    </a:p>
                  </a:txBody>
                  <a:tcPr marL="29944" marR="29944" marT="29944" marB="2994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a:active</a:t>
                      </a:r>
                    </a:p>
                  </a:txBody>
                  <a:tcPr marL="29944" marR="29944" marT="29944" marB="2994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the active link</a:t>
                      </a:r>
                    </a:p>
                  </a:txBody>
                  <a:tcPr marL="29944" marR="29944" marT="29944" marB="2994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uk-UA" sz="1400" dirty="0">
                        <a:effectLst/>
                      </a:endParaRPr>
                    </a:p>
                  </a:txBody>
                  <a:tcPr marL="29944" marR="29944" marT="29944" marB="2994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864750"/>
                  </a:ext>
                </a:extLst>
              </a:tr>
              <a:tr h="44162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3"/>
                        </a:rPr>
                        <a:t>::after</a:t>
                      </a:r>
                      <a:endParaRPr lang="en-US" sz="1400">
                        <a:effectLst/>
                      </a:endParaRPr>
                    </a:p>
                  </a:txBody>
                  <a:tcPr marL="29944" marR="29944" marT="29944" marB="2994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p::after</a:t>
                      </a:r>
                    </a:p>
                  </a:txBody>
                  <a:tcPr marL="29944" marR="29944" marT="29944" marB="2994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Insert something after the content of each &lt;p&gt; element</a:t>
                      </a:r>
                    </a:p>
                  </a:txBody>
                  <a:tcPr marL="29944" marR="29944" marT="29944" marB="2994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uk-UA" sz="1400" dirty="0">
                        <a:effectLst/>
                      </a:endParaRPr>
                    </a:p>
                  </a:txBody>
                  <a:tcPr marL="29944" marR="29944" marT="29944" marB="2994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789673"/>
                  </a:ext>
                </a:extLst>
              </a:tr>
              <a:tr h="44162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4"/>
                        </a:rPr>
                        <a:t>::before</a:t>
                      </a:r>
                      <a:endParaRPr lang="en-US" sz="1400">
                        <a:effectLst/>
                      </a:endParaRPr>
                    </a:p>
                  </a:txBody>
                  <a:tcPr marL="29944" marR="29944" marT="29944" marB="2994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p::before</a:t>
                      </a:r>
                    </a:p>
                  </a:txBody>
                  <a:tcPr marL="29944" marR="29944" marT="29944" marB="2994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Insert something before the content of each &lt;p&gt; element</a:t>
                      </a:r>
                    </a:p>
                  </a:txBody>
                  <a:tcPr marL="29944" marR="29944" marT="29944" marB="2994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uk-UA" sz="1400" dirty="0">
                        <a:effectLst/>
                      </a:endParaRPr>
                    </a:p>
                  </a:txBody>
                  <a:tcPr marL="29944" marR="29944" marT="29944" marB="2994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308588"/>
                  </a:ext>
                </a:extLst>
              </a:tr>
              <a:tr h="29743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5"/>
                        </a:rPr>
                        <a:t>:checked</a:t>
                      </a:r>
                      <a:endParaRPr lang="en-US" sz="1400">
                        <a:effectLst/>
                      </a:endParaRPr>
                    </a:p>
                  </a:txBody>
                  <a:tcPr marL="29944" marR="29944" marT="29944" marB="2994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input:checked</a:t>
                      </a:r>
                    </a:p>
                  </a:txBody>
                  <a:tcPr marL="29944" marR="29944" marT="29944" marB="2994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every checked &lt;input&gt; element</a:t>
                      </a:r>
                    </a:p>
                  </a:txBody>
                  <a:tcPr marL="29944" marR="29944" marT="29944" marB="2994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uk-UA" sz="1400">
                        <a:effectLst/>
                      </a:endParaRPr>
                    </a:p>
                  </a:txBody>
                  <a:tcPr marL="29944" marR="29944" marT="29944" marB="2994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470854"/>
                  </a:ext>
                </a:extLst>
              </a:tr>
              <a:tr h="29743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6"/>
                        </a:rPr>
                        <a:t>:disabled</a:t>
                      </a:r>
                      <a:endParaRPr lang="en-US" sz="1400">
                        <a:effectLst/>
                      </a:endParaRPr>
                    </a:p>
                  </a:txBody>
                  <a:tcPr marL="29944" marR="29944" marT="29944" marB="2994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input:disabled</a:t>
                      </a:r>
                    </a:p>
                  </a:txBody>
                  <a:tcPr marL="29944" marR="29944" marT="29944" marB="2994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every disabled &lt;input&gt; element</a:t>
                      </a:r>
                    </a:p>
                  </a:txBody>
                  <a:tcPr marL="29944" marR="29944" marT="29944" marB="2994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uk-UA" sz="1400" dirty="0">
                        <a:effectLst/>
                      </a:endParaRPr>
                    </a:p>
                  </a:txBody>
                  <a:tcPr marL="29944" marR="29944" marT="29944" marB="2994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702041"/>
                  </a:ext>
                </a:extLst>
              </a:tr>
              <a:tr h="44162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7"/>
                        </a:rPr>
                        <a:t>:empty</a:t>
                      </a:r>
                      <a:endParaRPr lang="en-US" sz="1400">
                        <a:effectLst/>
                      </a:endParaRPr>
                    </a:p>
                  </a:txBody>
                  <a:tcPr marL="29944" marR="29944" marT="29944" marB="2994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p:empty</a:t>
                      </a:r>
                    </a:p>
                  </a:txBody>
                  <a:tcPr marL="29944" marR="29944" marT="29944" marB="2994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every &lt;p&gt; element that has no children (including text nodes)</a:t>
                      </a:r>
                    </a:p>
                  </a:txBody>
                  <a:tcPr marL="29944" marR="29944" marT="29944" marB="2994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uk-UA" sz="1400" dirty="0">
                        <a:effectLst/>
                      </a:endParaRPr>
                    </a:p>
                  </a:txBody>
                  <a:tcPr marL="29944" marR="29944" marT="29944" marB="2994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914201"/>
                  </a:ext>
                </a:extLst>
              </a:tr>
              <a:tr h="29743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8"/>
                        </a:rPr>
                        <a:t>:enabled</a:t>
                      </a:r>
                      <a:endParaRPr lang="en-US" sz="1400">
                        <a:effectLst/>
                      </a:endParaRPr>
                    </a:p>
                  </a:txBody>
                  <a:tcPr marL="29944" marR="29944" marT="29944" marB="2994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input:enabled</a:t>
                      </a:r>
                    </a:p>
                  </a:txBody>
                  <a:tcPr marL="29944" marR="29944" marT="29944" marB="2994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Selects every enabled &lt;input&gt; element</a:t>
                      </a:r>
                    </a:p>
                  </a:txBody>
                  <a:tcPr marL="29944" marR="29944" marT="29944" marB="2994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uk-UA" sz="1400" dirty="0">
                        <a:effectLst/>
                      </a:endParaRPr>
                    </a:p>
                  </a:txBody>
                  <a:tcPr marL="29944" marR="29944" marT="29944" marB="2994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4255"/>
                  </a:ext>
                </a:extLst>
              </a:tr>
              <a:tr h="44162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9"/>
                        </a:rPr>
                        <a:t>:first-child</a:t>
                      </a:r>
                      <a:endParaRPr lang="en-US" sz="1400">
                        <a:effectLst/>
                      </a:endParaRPr>
                    </a:p>
                  </a:txBody>
                  <a:tcPr marL="29944" marR="29944" marT="29944" marB="2994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p:first-child</a:t>
                      </a:r>
                    </a:p>
                  </a:txBody>
                  <a:tcPr marL="29944" marR="29944" marT="29944" marB="2994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Selects every &lt;p&gt; element that is the first child of its parent</a:t>
                      </a:r>
                    </a:p>
                  </a:txBody>
                  <a:tcPr marL="29944" marR="29944" marT="29944" marB="2994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uk-UA" sz="1400">
                        <a:effectLst/>
                      </a:endParaRPr>
                    </a:p>
                  </a:txBody>
                  <a:tcPr marL="29944" marR="29944" marT="29944" marB="2994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903417"/>
                  </a:ext>
                </a:extLst>
              </a:tr>
              <a:tr h="44162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10"/>
                        </a:rPr>
                        <a:t>::first-letter</a:t>
                      </a:r>
                      <a:endParaRPr lang="en-US" sz="1400">
                        <a:effectLst/>
                      </a:endParaRPr>
                    </a:p>
                  </a:txBody>
                  <a:tcPr marL="29944" marR="29944" marT="29944" marB="2994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p::first-letter</a:t>
                      </a:r>
                    </a:p>
                  </a:txBody>
                  <a:tcPr marL="29944" marR="29944" marT="29944" marB="2994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the first letter of every &lt;p&gt; element</a:t>
                      </a:r>
                    </a:p>
                  </a:txBody>
                  <a:tcPr marL="29944" marR="29944" marT="29944" marB="2994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uk-UA" sz="1400">
                        <a:effectLst/>
                      </a:endParaRPr>
                    </a:p>
                  </a:txBody>
                  <a:tcPr marL="29944" marR="29944" marT="29944" marB="2994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972546"/>
                  </a:ext>
                </a:extLst>
              </a:tr>
              <a:tr h="29743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11"/>
                        </a:rPr>
                        <a:t>::first-line</a:t>
                      </a:r>
                      <a:endParaRPr lang="en-US" sz="1400">
                        <a:effectLst/>
                      </a:endParaRPr>
                    </a:p>
                  </a:txBody>
                  <a:tcPr marL="29944" marR="29944" marT="29944" marB="2994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p::first-line</a:t>
                      </a:r>
                    </a:p>
                  </a:txBody>
                  <a:tcPr marL="29944" marR="29944" marT="29944" marB="2994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Selects the first line of every &lt;p&gt; element</a:t>
                      </a:r>
                    </a:p>
                  </a:txBody>
                  <a:tcPr marL="29944" marR="29944" marT="29944" marB="2994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uk-UA" sz="1400" dirty="0">
                        <a:effectLst/>
                      </a:endParaRPr>
                    </a:p>
                  </a:txBody>
                  <a:tcPr marL="29944" marR="29944" marT="29944" marB="2994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3829912"/>
                  </a:ext>
                </a:extLst>
              </a:tr>
              <a:tr h="44162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  <a:hlinkClick r:id="rId12"/>
                        </a:rPr>
                        <a:t>:first-of-type</a:t>
                      </a:r>
                      <a:endParaRPr lang="en-US" sz="1400" dirty="0">
                        <a:effectLst/>
                      </a:endParaRPr>
                    </a:p>
                  </a:txBody>
                  <a:tcPr marL="29944" marR="29944" marT="29944" marB="2994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p:first-of-type</a:t>
                      </a:r>
                    </a:p>
                  </a:txBody>
                  <a:tcPr marL="29944" marR="29944" marT="29944" marB="2994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every &lt;p&gt; element that is the first &lt;p&gt; element of its parent</a:t>
                      </a:r>
                    </a:p>
                  </a:txBody>
                  <a:tcPr marL="29944" marR="29944" marT="29944" marB="2994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uk-UA" sz="1400">
                        <a:effectLst/>
                      </a:endParaRPr>
                    </a:p>
                  </a:txBody>
                  <a:tcPr marL="29944" marR="29944" marT="29944" marB="2994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8696448"/>
                  </a:ext>
                </a:extLst>
              </a:tr>
              <a:tr h="29743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  <a:hlinkClick r:id="rId13"/>
                        </a:rPr>
                        <a:t>:focus</a:t>
                      </a:r>
                      <a:endParaRPr lang="en-US" sz="1400" dirty="0">
                        <a:effectLst/>
                      </a:endParaRPr>
                    </a:p>
                  </a:txBody>
                  <a:tcPr marL="29944" marR="29944" marT="29944" marB="2994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>
                          <a:effectLst/>
                        </a:rPr>
                        <a:t>input:focus</a:t>
                      </a:r>
                      <a:endParaRPr lang="en-US" sz="1400" dirty="0">
                        <a:effectLst/>
                      </a:endParaRPr>
                    </a:p>
                  </a:txBody>
                  <a:tcPr marL="29944" marR="29944" marT="29944" marB="2994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Selects the input element which has focus</a:t>
                      </a:r>
                    </a:p>
                  </a:txBody>
                  <a:tcPr marL="29944" marR="29944" marT="29944" marB="2994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uk-UA" sz="1400">
                        <a:effectLst/>
                      </a:endParaRPr>
                    </a:p>
                  </a:txBody>
                  <a:tcPr marL="29944" marR="29944" marT="29944" marB="2994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953964"/>
                  </a:ext>
                </a:extLst>
              </a:tr>
              <a:tr h="29743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14"/>
                        </a:rPr>
                        <a:t>:hover</a:t>
                      </a:r>
                      <a:endParaRPr lang="en-US" sz="1400">
                        <a:effectLst/>
                      </a:endParaRPr>
                    </a:p>
                  </a:txBody>
                  <a:tcPr marL="29944" marR="29944" marT="29944" marB="2994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a:hover</a:t>
                      </a:r>
                    </a:p>
                  </a:txBody>
                  <a:tcPr marL="29944" marR="29944" marT="29944" marB="2994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Selects links on mouse over</a:t>
                      </a:r>
                    </a:p>
                  </a:txBody>
                  <a:tcPr marL="29944" marR="29944" marT="29944" marB="2994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uk-UA" sz="1400" dirty="0">
                        <a:effectLst/>
                      </a:endParaRPr>
                    </a:p>
                  </a:txBody>
                  <a:tcPr marL="29944" marR="29944" marT="29944" marB="2994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188293"/>
                  </a:ext>
                </a:extLst>
              </a:tr>
            </a:tbl>
          </a:graphicData>
        </a:graphic>
      </p:graphicFrame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29883" y="6011082"/>
            <a:ext cx="8229600" cy="33496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Details: </a:t>
            </a:r>
            <a:r>
              <a:rPr lang="en-US" sz="1600" dirty="0">
                <a:hlinkClick r:id="rId15"/>
              </a:rPr>
              <a:t>http://www.w3.org/TR/css3-selectors</a:t>
            </a:r>
            <a:r>
              <a:rPr lang="en-US" sz="1600" dirty="0" smtClean="0">
                <a:hlinkClick r:id="rId15"/>
              </a:rPr>
              <a:t>/</a:t>
            </a:r>
            <a:r>
              <a:rPr lang="en-US" sz="16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032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Specificity</a:t>
            </a:r>
            <a:endParaRPr lang="uk-U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DD5EB2-3C35-4F4B-BF3E-340B87E494C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30400" y="1066800"/>
            <a:ext cx="8229600" cy="2011363"/>
          </a:xfrm>
        </p:spPr>
        <p:txBody>
          <a:bodyPr>
            <a:noAutofit/>
          </a:bodyPr>
          <a:lstStyle/>
          <a:p>
            <a:r>
              <a:rPr lang="en-US" sz="2000" dirty="0"/>
              <a:t>Specificity is the means by which a browser decides which CSS property values are the most relevant to an element and therefore will be applied. Specificity is only based on the matching rules which are composed of </a:t>
            </a:r>
            <a:r>
              <a:rPr lang="en-US" sz="2000" dirty="0" err="1"/>
              <a:t>css</a:t>
            </a:r>
            <a:r>
              <a:rPr lang="en-US" sz="2000" dirty="0"/>
              <a:t> selectors of different sorts.</a:t>
            </a:r>
          </a:p>
          <a:p>
            <a:r>
              <a:rPr lang="en-US" sz="2000" dirty="0"/>
              <a:t>The specificity is a weight that is applied to a given CSS declaration based on the count of each selector type. In the case of specificity equality, the latest declaration found in the CSS is applied to the element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Details: </a:t>
            </a:r>
            <a:r>
              <a:rPr lang="en-US" sz="2000" dirty="0">
                <a:hlinkClick r:id="rId2"/>
              </a:rPr>
              <a:t>https://css-tricks.com/specifics-on-css-specificity</a:t>
            </a:r>
            <a:r>
              <a:rPr lang="en-US" sz="2000" dirty="0" smtClean="0">
                <a:hlinkClick r:id="rId2"/>
              </a:rPr>
              <a:t>/</a:t>
            </a:r>
            <a:r>
              <a:rPr lang="en-US" sz="2000" dirty="0" smtClean="0"/>
              <a:t> </a:t>
            </a:r>
            <a:r>
              <a:rPr lang="en-US" sz="2000" dirty="0"/>
              <a:t/>
            </a:r>
            <a:br>
              <a:rPr lang="en-US" sz="2000" dirty="0"/>
            </a:br>
            <a:endParaRPr lang="uk-UA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191000"/>
            <a:ext cx="3657600" cy="187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8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DD5EB2-3C35-4F4B-BF3E-340B87E494C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449" y="0"/>
            <a:ext cx="5519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6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Specificity Calculator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5600" y="6042818"/>
            <a:ext cx="3124200" cy="334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hlinkClick r:id="rId2"/>
              </a:rPr>
              <a:t>http://specificity.keegan.st</a:t>
            </a:r>
            <a:r>
              <a:rPr lang="en-US" sz="1800" dirty="0" smtClean="0">
                <a:hlinkClick r:id="rId2"/>
              </a:rPr>
              <a:t>/</a:t>
            </a:r>
            <a:r>
              <a:rPr lang="en-US" sz="1800" dirty="0" smtClean="0"/>
              <a:t> </a:t>
            </a:r>
            <a:endParaRPr lang="uk-UA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DD5EB2-3C35-4F4B-BF3E-340B87E494C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897" y="1220788"/>
            <a:ext cx="5268003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26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Specificity Sample</a:t>
            </a:r>
            <a:endParaRPr lang="uk-U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DD5EB2-3C35-4F4B-BF3E-340B87E494C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074" name="Picture 2" descr="https://css-tricks.com/wp-content/csstricks-uploads/cssspecificity-calc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133600"/>
            <a:ext cx="4693845" cy="2849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55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Specificity Sample</a:t>
            </a:r>
            <a:endParaRPr lang="uk-U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DD5EB2-3C35-4F4B-BF3E-340B87E494C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076" name="Picture 4" descr="https://css-tricks.com/wp-content/csstricks-uploads/cssspecificity-calc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981200"/>
            <a:ext cx="5054445" cy="306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5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Presentation versus content</a:t>
            </a:r>
          </a:p>
          <a:p>
            <a:r>
              <a:rPr lang="en-US" sz="2000" dirty="0"/>
              <a:t>CSS basics</a:t>
            </a:r>
          </a:p>
          <a:p>
            <a:pPr lvl="1"/>
            <a:r>
              <a:rPr lang="en-US" sz="1800" dirty="0"/>
              <a:t>The link between HTML and CSS</a:t>
            </a:r>
          </a:p>
          <a:p>
            <a:pPr lvl="1"/>
            <a:r>
              <a:rPr lang="en-US" sz="1800" dirty="0"/>
              <a:t>CSS selector and declaration</a:t>
            </a:r>
          </a:p>
          <a:p>
            <a:pPr lvl="1"/>
            <a:r>
              <a:rPr lang="en-US" sz="1800" dirty="0"/>
              <a:t>Fonts and font families</a:t>
            </a:r>
          </a:p>
          <a:p>
            <a:pPr lvl="1"/>
            <a:r>
              <a:rPr lang="en-US" sz="1800" dirty="0"/>
              <a:t>Web-safe fonts and @font-face rule</a:t>
            </a:r>
          </a:p>
          <a:p>
            <a:r>
              <a:rPr lang="en-US" sz="2000" dirty="0"/>
              <a:t>Inline flow and block flow</a:t>
            </a:r>
          </a:p>
          <a:p>
            <a:r>
              <a:rPr lang="en-US" sz="2000" dirty="0"/>
              <a:t>Float and absolute positioning</a:t>
            </a:r>
          </a:p>
          <a:p>
            <a:r>
              <a:rPr lang="en-US" sz="2000" dirty="0"/>
              <a:t>Overflow</a:t>
            </a:r>
            <a:endParaRPr 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Specificity Sample</a:t>
            </a:r>
            <a:endParaRPr lang="uk-U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DD5EB2-3C35-4F4B-BF3E-340B87E494C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078" name="Picture 6" descr="https://cdn.css-tricks.com/wp-content/uploads/2010/05/cssspecificity-calc-3v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362200"/>
            <a:ext cx="4572000" cy="277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71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Specificity Sample</a:t>
            </a:r>
            <a:endParaRPr lang="uk-U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DD5EB2-3C35-4F4B-BF3E-340B87E494C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080" name="Picture 8" descr="https://css-tricks.com/wp-content/csstricks-uploads/cssspecificity-calc-4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981200"/>
            <a:ext cx="5318997" cy="322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13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!important exception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When an </a:t>
            </a:r>
            <a:r>
              <a:rPr lang="en-US" b="1" dirty="0"/>
              <a:t>!important </a:t>
            </a:r>
            <a:r>
              <a:rPr lang="en-US" dirty="0"/>
              <a:t>rule is used on a style declaration, this declaration overrides any other declaration made in the CSS, wherever it is in the declaration list. </a:t>
            </a:r>
            <a:endParaRPr lang="en-US" dirty="0" smtClean="0"/>
          </a:p>
          <a:p>
            <a:r>
              <a:rPr lang="en-US" dirty="0" smtClean="0"/>
              <a:t>Although</a:t>
            </a:r>
            <a:r>
              <a:rPr lang="en-US" dirty="0"/>
              <a:t>, </a:t>
            </a:r>
            <a:r>
              <a:rPr lang="en-US" b="1" dirty="0"/>
              <a:t>!important </a:t>
            </a:r>
            <a:r>
              <a:rPr lang="en-US" dirty="0"/>
              <a:t>has nothing to do with specificity. </a:t>
            </a:r>
            <a:endParaRPr lang="en-US" dirty="0" smtClean="0"/>
          </a:p>
          <a:p>
            <a:r>
              <a:rPr lang="en-US" dirty="0" smtClean="0"/>
              <a:t>Using </a:t>
            </a:r>
            <a:r>
              <a:rPr lang="en-US" b="1" dirty="0"/>
              <a:t>!important </a:t>
            </a:r>
            <a:r>
              <a:rPr lang="en-US" dirty="0"/>
              <a:t>is </a:t>
            </a:r>
            <a:r>
              <a:rPr lang="en-US" i="1" dirty="0"/>
              <a:t>bad practice </a:t>
            </a:r>
            <a:r>
              <a:rPr lang="en-US" dirty="0"/>
              <a:t>and should be avoided because it makes debugging more difficult by breaking the natural cascading in your stylesheets.</a:t>
            </a:r>
            <a:endParaRPr lang="uk-U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DD5EB2-3C35-4F4B-BF3E-340B87E494C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59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Font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b="1" i="1" dirty="0"/>
              <a:t>font </a:t>
            </a:r>
            <a:r>
              <a:rPr lang="en-US" dirty="0"/>
              <a:t>is a set of characters of a particular size and style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Times New Roman</a:t>
            </a:r>
          </a:p>
          <a:p>
            <a:pPr lvl="1"/>
            <a:r>
              <a:rPr lang="en-US" dirty="0" smtClean="0">
                <a:latin typeface="Eras Bold ITC" pitchFamily="34" charset="0"/>
                <a:cs typeface="Times New Roman" pitchFamily="18" charset="0"/>
              </a:rPr>
              <a:t>Eras Bold ITC</a:t>
            </a:r>
          </a:p>
          <a:p>
            <a:pPr lvl="1"/>
            <a:r>
              <a:rPr lang="en-US" dirty="0" smtClean="0">
                <a:latin typeface="Myriad Web Pro" pitchFamily="34" charset="0"/>
                <a:cs typeface="Times New Roman" pitchFamily="18" charset="0"/>
              </a:rPr>
              <a:t>Myriad Web Pro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Monospace</a:t>
            </a:r>
            <a:r>
              <a:rPr lang="en-US" b="1" i="1" dirty="0" smtClean="0"/>
              <a:t> </a:t>
            </a:r>
            <a:r>
              <a:rPr lang="en-US" dirty="0"/>
              <a:t>is often used for technical material such as formulas, numbers, codes, and so on.</a:t>
            </a:r>
          </a:p>
        </p:txBody>
      </p:sp>
    </p:spTree>
    <p:extLst>
      <p:ext uri="{BB962C8B-B14F-4D97-AF65-F5344CB8AC3E}">
        <p14:creationId xmlns:p14="http://schemas.microsoft.com/office/powerpoint/2010/main" val="29341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Serif </a:t>
            </a:r>
            <a:r>
              <a:rPr lang="en-US" dirty="0"/>
              <a:t>and </a:t>
            </a:r>
            <a:r>
              <a:rPr lang="en-US" dirty="0" smtClean="0"/>
              <a:t>Sans Serif Fonts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610100" y="3276600"/>
            <a:ext cx="2514600" cy="762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/>
              <a:t>d    p    t</a:t>
            </a:r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2362200" y="2662238"/>
            <a:ext cx="914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Serif</a:t>
            </a: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5105400" y="2662238"/>
            <a:ext cx="1905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 dirty="0"/>
              <a:t>Sans serif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562100" y="3276600"/>
            <a:ext cx="2514600" cy="762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d    p    t</a:t>
            </a:r>
          </a:p>
        </p:txBody>
      </p:sp>
    </p:spTree>
    <p:extLst>
      <p:ext uri="{BB962C8B-B14F-4D97-AF65-F5344CB8AC3E}">
        <p14:creationId xmlns:p14="http://schemas.microsoft.com/office/powerpoint/2010/main" val="289838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Font Families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primary way to specify fonts in a CSS file is to use the </a:t>
            </a:r>
            <a:r>
              <a:rPr lang="en-US" sz="2800" dirty="0">
                <a:latin typeface="Courier New" pitchFamily="49" charset="0"/>
                <a:cs typeface="Courier New" pitchFamily="49" charset="0"/>
              </a:rPr>
              <a:t>font-family</a:t>
            </a:r>
            <a:r>
              <a:rPr lang="en-US" dirty="0"/>
              <a:t> </a:t>
            </a:r>
            <a:r>
              <a:rPr lang="en-US" dirty="0" smtClean="0"/>
              <a:t>property.</a:t>
            </a:r>
          </a:p>
          <a:p>
            <a:r>
              <a:rPr lang="en-US" dirty="0" smtClean="0"/>
              <a:t>The property </a:t>
            </a:r>
            <a:r>
              <a:rPr lang="en-US" dirty="0"/>
              <a:t>can declare </a:t>
            </a:r>
            <a:r>
              <a:rPr lang="en-US" dirty="0" smtClean="0"/>
              <a:t>a </a:t>
            </a:r>
            <a:r>
              <a:rPr lang="en-US" dirty="0"/>
              <a:t>specific font, like Garamond or Arial, or a </a:t>
            </a:r>
            <a:r>
              <a:rPr lang="en-US" dirty="0" smtClean="0"/>
              <a:t>family </a:t>
            </a:r>
            <a:r>
              <a:rPr lang="en-US" dirty="0"/>
              <a:t>that includes many different fonts, such as </a:t>
            </a:r>
            <a:r>
              <a:rPr lang="en-US" dirty="0" smtClean="0"/>
              <a:t>“serif</a:t>
            </a:r>
            <a:r>
              <a:rPr lang="en-US" dirty="0"/>
              <a:t>.”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sz="2800" dirty="0">
                <a:latin typeface="Courier New" pitchFamily="49" charset="0"/>
                <a:ea typeface="+mn-ea"/>
                <a:cs typeface="Courier New" pitchFamily="49" charset="0"/>
              </a:rPr>
              <a:t>font-family: Arial</a:t>
            </a:r>
          </a:p>
          <a:p>
            <a:pPr lvl="1"/>
            <a:r>
              <a:rPr lang="en-US" sz="2800" dirty="0">
                <a:latin typeface="Courier New" pitchFamily="49" charset="0"/>
                <a:ea typeface="+mn-ea"/>
                <a:cs typeface="Courier New" pitchFamily="49" charset="0"/>
              </a:rPr>
              <a:t>font-family: serif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97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Web-safe Fonts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Fonts most likely installed </a:t>
            </a:r>
            <a:r>
              <a:rPr lang="en-US" dirty="0"/>
              <a:t>on a Web page visitor’s </a:t>
            </a:r>
            <a:r>
              <a:rPr lang="en-US" dirty="0" smtClean="0"/>
              <a:t>system</a:t>
            </a:r>
          </a:p>
          <a:p>
            <a:r>
              <a:rPr lang="en-US" dirty="0" smtClean="0"/>
              <a:t>List </a:t>
            </a:r>
            <a:r>
              <a:rPr lang="en-US" dirty="0"/>
              <a:t>of Web-safe fonts is relatively short </a:t>
            </a:r>
            <a:r>
              <a:rPr lang="en-US" dirty="0" smtClean="0"/>
              <a:t>and doesn’t </a:t>
            </a:r>
            <a:r>
              <a:rPr lang="en-US" dirty="0"/>
              <a:t>offer much </a:t>
            </a:r>
            <a:r>
              <a:rPr lang="en-US" dirty="0" smtClean="0"/>
              <a:t>variety</a:t>
            </a:r>
          </a:p>
        </p:txBody>
      </p:sp>
    </p:spTree>
    <p:extLst>
      <p:ext uri="{BB962C8B-B14F-4D97-AF65-F5344CB8AC3E}">
        <p14:creationId xmlns:p14="http://schemas.microsoft.com/office/powerpoint/2010/main" val="265827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@font-face</a:t>
            </a:r>
            <a:r>
              <a:rPr lang="en-US" dirty="0" smtClean="0"/>
              <a:t> 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600" dirty="0" smtClean="0"/>
              <a:t>CSS3 rule that </a:t>
            </a:r>
            <a:r>
              <a:rPr lang="en-US" sz="2600" dirty="0"/>
              <a:t>enables developers to use any font they </a:t>
            </a:r>
            <a:r>
              <a:rPr lang="en-US" sz="2600" dirty="0" smtClean="0"/>
              <a:t>choose</a:t>
            </a:r>
            <a:endParaRPr lang="en-US" sz="2600" dirty="0"/>
          </a:p>
          <a:p>
            <a:r>
              <a:rPr lang="en-US" sz="2600" dirty="0" smtClean="0"/>
              <a:t>Create </a:t>
            </a:r>
            <a:r>
              <a:rPr lang="en-US" sz="2600" dirty="0"/>
              <a:t>a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font-face</a:t>
            </a:r>
            <a:r>
              <a:rPr lang="en-US" sz="2600" dirty="0"/>
              <a:t> rule by assigning a name to the </a:t>
            </a:r>
            <a:r>
              <a:rPr lang="en-US" sz="2600" dirty="0" smtClean="0"/>
              <a:t>font</a:t>
            </a:r>
          </a:p>
          <a:p>
            <a:r>
              <a:rPr lang="en-US" sz="2600" dirty="0" smtClean="0"/>
              <a:t>Font must be located </a:t>
            </a:r>
            <a:r>
              <a:rPr lang="en-US" sz="2600" dirty="0"/>
              <a:t>on your Web server, or </a:t>
            </a:r>
            <a:r>
              <a:rPr lang="en-US" sz="2600" dirty="0" smtClean="0"/>
              <a:t>include </a:t>
            </a:r>
            <a:r>
              <a:rPr lang="en-US" sz="2600" dirty="0"/>
              <a:t>a URL to </a:t>
            </a:r>
            <a:r>
              <a:rPr lang="en-US" sz="2600" dirty="0" smtClean="0"/>
              <a:t>font location</a:t>
            </a:r>
          </a:p>
          <a:p>
            <a:r>
              <a:rPr lang="en-US" sz="2600" dirty="0" smtClean="0"/>
              <a:t>Example:</a:t>
            </a:r>
          </a:p>
          <a:p>
            <a:pPr marL="457200" lvl="1" indent="0">
              <a:buNone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font-face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font-family: TrustyHomePage;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src: url('Euphemia.ttf'),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3264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Inline Flow and Block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</a:t>
            </a:r>
            <a:r>
              <a:rPr lang="en-US" dirty="0" smtClean="0"/>
              <a:t>flow fills </a:t>
            </a:r>
            <a:r>
              <a:rPr lang="en-US" dirty="0"/>
              <a:t>only as much width as required</a:t>
            </a:r>
          </a:p>
          <a:p>
            <a:r>
              <a:rPr lang="en-US" dirty="0" smtClean="0"/>
              <a:t>Block flow fills </a:t>
            </a:r>
            <a:r>
              <a:rPr lang="en-US" dirty="0"/>
              <a:t>as much width as is available</a:t>
            </a:r>
          </a:p>
        </p:txBody>
      </p:sp>
    </p:spTree>
    <p:extLst>
      <p:ext uri="{BB962C8B-B14F-4D97-AF65-F5344CB8AC3E}">
        <p14:creationId xmlns:p14="http://schemas.microsoft.com/office/powerpoint/2010/main" val="274971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Flow Example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212" y="1752600"/>
            <a:ext cx="4167188" cy="4422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589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vs.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000" dirty="0"/>
              <a:t>Content is </a:t>
            </a:r>
            <a:r>
              <a:rPr lang="en-US" sz="3000" dirty="0" smtClean="0"/>
              <a:t>the </a:t>
            </a:r>
            <a:r>
              <a:rPr lang="en-US" sz="3000" dirty="0"/>
              <a:t>words and images in an HTML document.</a:t>
            </a:r>
          </a:p>
          <a:p>
            <a:r>
              <a:rPr lang="en-US" sz="3000" dirty="0" smtClean="0"/>
              <a:t>Presentation is related to styles and how words and images "look" in an HTML document.</a:t>
            </a:r>
          </a:p>
          <a:p>
            <a:r>
              <a:rPr lang="en-US" sz="3000" dirty="0" smtClean="0"/>
              <a:t>Content </a:t>
            </a:r>
            <a:r>
              <a:rPr lang="en-US" sz="3000" dirty="0"/>
              <a:t>is managed as HTML and style as </a:t>
            </a:r>
            <a:r>
              <a:rPr lang="en-US" sz="3000" dirty="0" smtClean="0"/>
              <a:t>CSS.</a:t>
            </a:r>
          </a:p>
          <a:p>
            <a:r>
              <a:rPr lang="en-US" sz="3000" dirty="0" smtClean="0"/>
              <a:t>The </a:t>
            </a:r>
            <a:r>
              <a:rPr lang="en-US" sz="3000" dirty="0"/>
              <a:t>separation of HTML and CSS </a:t>
            </a:r>
            <a:r>
              <a:rPr lang="en-US" sz="3000" dirty="0" smtClean="0"/>
              <a:t>generally means keeping CSS styles in a file separate from the HTML file.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14252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Flow Example</a:t>
            </a:r>
            <a:endParaRPr lang="en-US" dirty="0"/>
          </a:p>
        </p:txBody>
      </p:sp>
      <p:pic>
        <p:nvPicPr>
          <p:cNvPr id="4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00175" y="2011363"/>
            <a:ext cx="6343650" cy="3705225"/>
          </a:xfrm>
        </p:spPr>
      </p:pic>
    </p:spTree>
    <p:extLst>
      <p:ext uri="{BB962C8B-B14F-4D97-AF65-F5344CB8AC3E}">
        <p14:creationId xmlns:p14="http://schemas.microsoft.com/office/powerpoint/2010/main" val="391364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Flow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 the </a:t>
            </a:r>
            <a:r>
              <a:rPr lang="en-US" dirty="0" smtClean="0"/>
              <a:t>style section of the HTML file as follows: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743200"/>
            <a:ext cx="5433461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260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Inline </a:t>
            </a:r>
            <a:r>
              <a:rPr lang="en-US" dirty="0"/>
              <a:t>Flow Example</a:t>
            </a:r>
          </a:p>
        </p:txBody>
      </p:sp>
      <p:pic>
        <p:nvPicPr>
          <p:cNvPr id="3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00175" y="2011363"/>
            <a:ext cx="6343650" cy="3705225"/>
          </a:xfrm>
        </p:spPr>
      </p:pic>
    </p:spTree>
    <p:extLst>
      <p:ext uri="{BB962C8B-B14F-4D97-AF65-F5344CB8AC3E}">
        <p14:creationId xmlns:p14="http://schemas.microsoft.com/office/powerpoint/2010/main" val="85253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 vs. Absolute Positioning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Float positioning</a:t>
            </a:r>
          </a:p>
          <a:p>
            <a:pPr lvl="1"/>
            <a:r>
              <a:rPr lang="en-US" dirty="0" smtClean="0"/>
              <a:t>Is </a:t>
            </a:r>
            <a:r>
              <a:rPr lang="en-US" dirty="0"/>
              <a:t>useful when a layout is in columns, at least in </a:t>
            </a:r>
            <a:r>
              <a:rPr lang="en-US" dirty="0" smtClean="0"/>
              <a:t>part</a:t>
            </a:r>
          </a:p>
          <a:p>
            <a:pPr lvl="1"/>
            <a:r>
              <a:rPr lang="en-US" dirty="0" smtClean="0"/>
              <a:t>To </a:t>
            </a:r>
            <a:r>
              <a:rPr lang="en-US" dirty="0"/>
              <a:t>float an element is to have it move as far as possible either to the right or </a:t>
            </a:r>
            <a:r>
              <a:rPr lang="en-US" dirty="0" smtClean="0"/>
              <a:t>left</a:t>
            </a:r>
          </a:p>
          <a:p>
            <a:pPr lvl="1"/>
            <a:r>
              <a:rPr lang="en-US" dirty="0" smtClean="0"/>
              <a:t>Text “</a:t>
            </a:r>
            <a:r>
              <a:rPr lang="en-US" dirty="0"/>
              <a:t>wraps” around the </a:t>
            </a:r>
            <a:r>
              <a:rPr lang="en-US" dirty="0" smtClean="0"/>
              <a:t>element</a:t>
            </a:r>
          </a:p>
          <a:p>
            <a:r>
              <a:rPr lang="en-US" dirty="0" smtClean="0"/>
              <a:t>Absolute positioning</a:t>
            </a:r>
          </a:p>
          <a:p>
            <a:pPr lvl="1"/>
            <a:r>
              <a:rPr lang="en-US" dirty="0" smtClean="0"/>
              <a:t>More </a:t>
            </a:r>
            <a:r>
              <a:rPr lang="en-US" dirty="0"/>
              <a:t>exact and uses geometric </a:t>
            </a:r>
            <a:r>
              <a:rPr lang="en-US" dirty="0" smtClean="0"/>
              <a:t>placement</a:t>
            </a:r>
          </a:p>
        </p:txBody>
      </p:sp>
    </p:spTree>
    <p:extLst>
      <p:ext uri="{BB962C8B-B14F-4D97-AF65-F5344CB8AC3E}">
        <p14:creationId xmlns:p14="http://schemas.microsoft.com/office/powerpoint/2010/main" val="292497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 Positing Example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71600"/>
            <a:ext cx="3739138" cy="455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535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 Positing Example</a:t>
            </a:r>
            <a:endParaRPr lang="en-US" dirty="0"/>
          </a:p>
        </p:txBody>
      </p:sp>
      <p:pic>
        <p:nvPicPr>
          <p:cNvPr id="4" name="Content Placeholder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2209800"/>
            <a:ext cx="6591300" cy="384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707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Absolute Positioning Example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676400"/>
            <a:ext cx="3810000" cy="4608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502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Absolute Positing </a:t>
            </a:r>
            <a:r>
              <a:rPr lang="en-US" dirty="0"/>
              <a:t>Example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124075"/>
            <a:ext cx="6197600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125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Bounding 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/>
              <a:t>bounding box</a:t>
            </a:r>
            <a:r>
              <a:rPr lang="en-US" dirty="0" smtClean="0"/>
              <a:t> is a rectangular </a:t>
            </a:r>
            <a:r>
              <a:rPr lang="en-US" dirty="0"/>
              <a:t>border around </a:t>
            </a:r>
            <a:r>
              <a:rPr lang="en-US" dirty="0" smtClean="0"/>
              <a:t>content -- text, an </a:t>
            </a:r>
            <a:r>
              <a:rPr lang="en-US" dirty="0"/>
              <a:t>image, </a:t>
            </a:r>
            <a:r>
              <a:rPr lang="en-US" dirty="0" smtClean="0"/>
              <a:t>or a shape </a:t>
            </a:r>
            <a:br>
              <a:rPr lang="en-US" dirty="0" smtClean="0"/>
            </a:br>
            <a:r>
              <a:rPr lang="en-US" dirty="0" smtClean="0"/>
              <a:t>-- that enables you to move</a:t>
            </a:r>
            <a:r>
              <a:rPr lang="en-US" dirty="0"/>
              <a:t>, </a:t>
            </a:r>
            <a:r>
              <a:rPr lang="en-US" dirty="0" smtClean="0"/>
              <a:t>rotate</a:t>
            </a:r>
            <a:r>
              <a:rPr lang="en-US" dirty="0"/>
              <a:t>, or </a:t>
            </a:r>
            <a:r>
              <a:rPr lang="en-US" dirty="0" smtClean="0"/>
              <a:t>scale the content of the box.</a:t>
            </a:r>
          </a:p>
          <a:p>
            <a:r>
              <a:rPr lang="en-US" dirty="0" smtClean="0"/>
              <a:t>Bounding box can be visible or invisible.</a:t>
            </a:r>
          </a:p>
        </p:txBody>
      </p:sp>
    </p:spTree>
    <p:extLst>
      <p:ext uri="{BB962C8B-B14F-4D97-AF65-F5344CB8AC3E}">
        <p14:creationId xmlns:p14="http://schemas.microsoft.com/office/powerpoint/2010/main" val="218350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When an element overflows its </a:t>
            </a:r>
            <a:r>
              <a:rPr lang="en-US" dirty="0" smtClean="0"/>
              <a:t>bounding box</a:t>
            </a:r>
            <a:r>
              <a:rPr lang="en-US" dirty="0"/>
              <a:t>, and its overflow is set to scroll, all the content of </a:t>
            </a:r>
            <a:r>
              <a:rPr lang="en-US" dirty="0" smtClean="0"/>
              <a:t>the element </a:t>
            </a:r>
            <a:r>
              <a:rPr lang="en-US" dirty="0"/>
              <a:t>stays within the box; none of the overflow appears outside the box. This is </a:t>
            </a:r>
            <a:r>
              <a:rPr lang="en-US" dirty="0" smtClean="0"/>
              <a:t>referred to </a:t>
            </a:r>
            <a:r>
              <a:rPr lang="en-US" dirty="0"/>
              <a:t>as </a:t>
            </a:r>
            <a:r>
              <a:rPr lang="en-US" b="1" i="1" dirty="0"/>
              <a:t>scrolling overflow</a:t>
            </a:r>
            <a:r>
              <a:rPr lang="en-US" b="1" i="1" dirty="0" smtClean="0"/>
              <a:t>.</a:t>
            </a:r>
          </a:p>
          <a:p>
            <a:r>
              <a:rPr lang="en-US" b="1" i="1" dirty="0" smtClean="0"/>
              <a:t>Visible </a:t>
            </a:r>
            <a:r>
              <a:rPr lang="en-US" b="1" i="1" dirty="0"/>
              <a:t>overflow </a:t>
            </a:r>
            <a:r>
              <a:rPr lang="en-US" dirty="0"/>
              <a:t>writes over the content that follows </a:t>
            </a:r>
            <a:r>
              <a:rPr lang="en-US" dirty="0" smtClean="0"/>
              <a:t>it.</a:t>
            </a:r>
          </a:p>
          <a:p>
            <a:r>
              <a:rPr lang="en-US" b="1" i="1" dirty="0" smtClean="0"/>
              <a:t>Hidden </a:t>
            </a:r>
            <a:r>
              <a:rPr lang="en-US" b="1" i="1" dirty="0"/>
              <a:t>overflow </a:t>
            </a:r>
            <a:r>
              <a:rPr lang="en-US" dirty="0"/>
              <a:t>makes </a:t>
            </a:r>
            <a:r>
              <a:rPr lang="en-US" dirty="0" smtClean="0"/>
              <a:t>overflow invisible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971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CSS = Cascading Style Sheets</a:t>
            </a:r>
          </a:p>
          <a:p>
            <a:r>
              <a:rPr lang="en-US" dirty="0"/>
              <a:t>CSS is a sequence of rules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CSS3 is the latest </a:t>
            </a:r>
            <a:r>
              <a:rPr lang="en-US" dirty="0" smtClean="0"/>
              <a:t>version, </a:t>
            </a:r>
            <a:r>
              <a:rPr lang="en-US" dirty="0" smtClean="0"/>
              <a:t>corresponds to HTML5</a:t>
            </a:r>
          </a:p>
          <a:p>
            <a:r>
              <a:rPr lang="en-US" dirty="0"/>
              <a:t>CSS3 is that it’s backward compatible with previous versions of </a:t>
            </a:r>
            <a:r>
              <a:rPr lang="en-US" dirty="0" smtClean="0"/>
              <a:t>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55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verflow</a:t>
            </a:r>
            <a:r>
              <a:rPr lang="en-US" dirty="0" smtClean="0"/>
              <a:t> property</a:t>
            </a:r>
          </a:p>
          <a:p>
            <a:r>
              <a:rPr lang="en-US" dirty="0" smtClean="0"/>
              <a:t>Values:</a:t>
            </a:r>
          </a:p>
          <a:p>
            <a:pPr lvl="1"/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Scroll</a:t>
            </a:r>
          </a:p>
          <a:p>
            <a:pPr lvl="1"/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Visible</a:t>
            </a:r>
          </a:p>
          <a:p>
            <a:pPr lvl="1"/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Hidden</a:t>
            </a:r>
          </a:p>
        </p:txBody>
      </p:sp>
    </p:spTree>
    <p:extLst>
      <p:ext uri="{BB962C8B-B14F-4D97-AF65-F5344CB8AC3E}">
        <p14:creationId xmlns:p14="http://schemas.microsoft.com/office/powerpoint/2010/main" val="303832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Scrolling Overflow Example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1616407"/>
            <a:ext cx="4638675" cy="4784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876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Scrolling Overflow Example</a:t>
            </a:r>
            <a:endParaRPr lang="en-US" dirty="0"/>
          </a:p>
        </p:txBody>
      </p:sp>
      <p:pic>
        <p:nvPicPr>
          <p:cNvPr id="4" name="Content Placeholder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288" y="1798637"/>
            <a:ext cx="581342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215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Visible Overflow Example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557338"/>
            <a:ext cx="4989476" cy="469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675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Visible Overflow Example</a:t>
            </a:r>
            <a:endParaRPr lang="en-US" dirty="0"/>
          </a:p>
        </p:txBody>
      </p:sp>
      <p:pic>
        <p:nvPicPr>
          <p:cNvPr id="4" name="Content Placeholder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175" y="1798637"/>
            <a:ext cx="581342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4533900" y="4495800"/>
            <a:ext cx="14859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/>
              <a:t>Visible overflow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733800" y="4918704"/>
            <a:ext cx="762000" cy="21034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02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 Overflow Example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584254"/>
            <a:ext cx="4271962" cy="4816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665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Overflow Example</a:t>
            </a:r>
          </a:p>
        </p:txBody>
      </p:sp>
      <p:pic>
        <p:nvPicPr>
          <p:cNvPr id="4" name="Content Placeholder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288" y="1722437"/>
            <a:ext cx="581342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046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03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4"/>
          <p:cNvSpPr txBox="1">
            <a:spLocks noChangeArrowheads="1"/>
          </p:cNvSpPr>
          <p:nvPr/>
        </p:nvSpPr>
        <p:spPr bwMode="auto">
          <a:xfrm>
            <a:off x="638081" y="5181600"/>
            <a:ext cx="3095719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</a:rPr>
              <a:t>Thank You!</a:t>
            </a:r>
          </a:p>
        </p:txBody>
      </p:sp>
      <p:sp>
        <p:nvSpPr>
          <p:cNvPr id="31748" name="Rectangle 8"/>
          <p:cNvSpPr>
            <a:spLocks noChangeArrowheads="1"/>
          </p:cNvSpPr>
          <p:nvPr/>
        </p:nvSpPr>
        <p:spPr bwMode="auto">
          <a:xfrm>
            <a:off x="333375" y="957263"/>
            <a:ext cx="6553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endParaRPr lang="en-GB" sz="2600" b="1">
              <a:solidFill>
                <a:srgbClr val="5F5F5F"/>
              </a:solidFill>
              <a:latin typeface="Verdana" pitchFamily="34" charset="0"/>
            </a:endParaRPr>
          </a:p>
        </p:txBody>
      </p:sp>
      <p:sp>
        <p:nvSpPr>
          <p:cNvPr id="31749" name="Rectangle 9"/>
          <p:cNvSpPr>
            <a:spLocks noChangeArrowheads="1"/>
          </p:cNvSpPr>
          <p:nvPr/>
        </p:nvSpPr>
        <p:spPr bwMode="auto">
          <a:xfrm>
            <a:off x="609600" y="6429375"/>
            <a:ext cx="3138487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Copyright </a:t>
            </a: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  <a:cs typeface="Times New Roman" pitchFamily="18" charset="0"/>
              </a:rPr>
              <a:t>©</a:t>
            </a: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 </a:t>
            </a:r>
            <a: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2010 </a:t>
            </a: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SoftServe, Inc.</a:t>
            </a:r>
          </a:p>
        </p:txBody>
      </p:sp>
      <p:sp>
        <p:nvSpPr>
          <p:cNvPr id="31750" name="Rectangle 10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Contacts</a:t>
            </a:r>
          </a:p>
        </p:txBody>
      </p:sp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868363" y="2057400"/>
            <a:ext cx="2897460" cy="2040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600" b="1" dirty="0">
                <a:solidFill>
                  <a:schemeClr val="accent6"/>
                </a:solidFill>
                <a:latin typeface="Verdana" pitchFamily="34" charset="0"/>
              </a:rPr>
              <a:t>Europe Headquarters</a:t>
            </a:r>
            <a:r>
              <a:rPr lang="en-GB" sz="1600" b="1" dirty="0">
                <a:solidFill>
                  <a:schemeClr val="accent6"/>
                </a:solidFill>
                <a:latin typeface="Verdana" pitchFamily="34" charset="0"/>
              </a:rPr>
              <a:t> </a:t>
            </a:r>
          </a:p>
          <a:p>
            <a:pPr>
              <a:lnSpc>
                <a:spcPct val="110000"/>
              </a:lnSpc>
              <a:defRPr/>
            </a:pPr>
            <a:r>
              <a:rPr lang="en-GB" sz="1200" dirty="0">
                <a:solidFill>
                  <a:srgbClr val="333333"/>
                </a:solidFill>
                <a:latin typeface="Verdana" pitchFamily="34" charset="0"/>
              </a:rPr>
              <a:t>52 V. Velykoho Str.</a:t>
            </a:r>
          </a:p>
          <a:p>
            <a:pPr>
              <a:lnSpc>
                <a:spcPct val="110000"/>
              </a:lnSpc>
              <a:defRPr/>
            </a:pPr>
            <a:r>
              <a:rPr lang="en-GB" sz="1200" dirty="0" err="1">
                <a:solidFill>
                  <a:srgbClr val="333333"/>
                </a:solidFill>
                <a:latin typeface="Verdana" pitchFamily="34" charset="0"/>
              </a:rPr>
              <a:t>Lviv</a:t>
            </a:r>
            <a:r>
              <a:rPr lang="en-GB" sz="1200" dirty="0">
                <a:solidFill>
                  <a:srgbClr val="333333"/>
                </a:solidFill>
                <a:latin typeface="Verdana" pitchFamily="34" charset="0"/>
              </a:rPr>
              <a:t> 79053, Ukraine</a:t>
            </a:r>
          </a:p>
          <a:p>
            <a:pPr>
              <a:lnSpc>
                <a:spcPct val="110000"/>
              </a:lnSpc>
              <a:defRPr/>
            </a:pPr>
            <a:endParaRPr lang="en-GB" sz="600" dirty="0">
              <a:solidFill>
                <a:srgbClr val="333333"/>
              </a:solidFill>
              <a:latin typeface="Verdana" pitchFamily="34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GB" sz="1200" dirty="0">
                <a:solidFill>
                  <a:srgbClr val="333333"/>
                </a:solidFill>
                <a:latin typeface="Verdana" pitchFamily="34" charset="0"/>
              </a:rPr>
              <a:t>Tel:   +380-32-2</a:t>
            </a:r>
            <a:r>
              <a:rPr lang="en-US" sz="1200" dirty="0">
                <a:solidFill>
                  <a:srgbClr val="333333"/>
                </a:solidFill>
                <a:latin typeface="Verdana" pitchFamily="34" charset="0"/>
              </a:rPr>
              <a:t>40-9090</a:t>
            </a:r>
            <a:r>
              <a:rPr lang="en-GB" sz="1200" dirty="0">
                <a:solidFill>
                  <a:srgbClr val="333333"/>
                </a:solidFill>
                <a:latin typeface="Verdana" pitchFamily="34" charset="0"/>
              </a:rPr>
              <a:t/>
            </a:r>
            <a:br>
              <a:rPr lang="en-GB" sz="1200" dirty="0">
                <a:solidFill>
                  <a:srgbClr val="333333"/>
                </a:solidFill>
                <a:latin typeface="Verdana" pitchFamily="34" charset="0"/>
              </a:rPr>
            </a:br>
            <a:r>
              <a:rPr lang="en-GB" sz="1200" dirty="0">
                <a:solidFill>
                  <a:srgbClr val="333333"/>
                </a:solidFill>
                <a:latin typeface="Verdana" pitchFamily="34" charset="0"/>
              </a:rPr>
              <a:t>Fax:  +380-32-2</a:t>
            </a:r>
            <a:r>
              <a:rPr lang="en-US" sz="1200" dirty="0">
                <a:solidFill>
                  <a:srgbClr val="333333"/>
                </a:solidFill>
                <a:latin typeface="Verdana" pitchFamily="34" charset="0"/>
              </a:rPr>
              <a:t>40-9080</a:t>
            </a:r>
          </a:p>
          <a:p>
            <a:pPr>
              <a:lnSpc>
                <a:spcPct val="110000"/>
              </a:lnSpc>
              <a:defRPr/>
            </a:pPr>
            <a:endParaRPr lang="en-GB" sz="600" dirty="0">
              <a:solidFill>
                <a:srgbClr val="333333"/>
              </a:solidFill>
              <a:latin typeface="Verdana" pitchFamily="34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GB" sz="1200" dirty="0">
                <a:solidFill>
                  <a:srgbClr val="333333"/>
                </a:solidFill>
                <a:latin typeface="Verdana" pitchFamily="34" charset="0"/>
              </a:rPr>
              <a:t>E-mail: </a:t>
            </a:r>
            <a:r>
              <a:rPr lang="en-GB" sz="1200" dirty="0" smtClean="0">
                <a:solidFill>
                  <a:srgbClr val="333333"/>
                </a:solidFill>
                <a:latin typeface="Verdana" pitchFamily="34" charset="0"/>
              </a:rPr>
              <a:t>info@softserveinc.com</a:t>
            </a:r>
          </a:p>
          <a:p>
            <a:pPr>
              <a:lnSpc>
                <a:spcPct val="110000"/>
              </a:lnSpc>
              <a:defRPr/>
            </a:pPr>
            <a:r>
              <a:rPr lang="en-GB" sz="1200" dirty="0" smtClean="0">
                <a:solidFill>
                  <a:srgbClr val="333333"/>
                </a:solidFill>
                <a:latin typeface="Verdana" pitchFamily="34" charset="0"/>
              </a:rPr>
              <a:t>Website: </a:t>
            </a:r>
            <a:r>
              <a:rPr lang="en-GB" sz="1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Verdana" pitchFamily="34" charset="0"/>
              </a:rPr>
              <a:t>www.softserveinc.com</a:t>
            </a:r>
          </a:p>
          <a:p>
            <a:pPr>
              <a:lnSpc>
                <a:spcPct val="110000"/>
              </a:lnSpc>
              <a:defRPr/>
            </a:pPr>
            <a:endParaRPr lang="en-GB" sz="1200" b="1" dirty="0">
              <a:solidFill>
                <a:srgbClr val="333333"/>
              </a:solidFill>
              <a:latin typeface="Verdana" pitchFamily="34" charset="0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4724400" y="2073275"/>
            <a:ext cx="3733800" cy="1329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600" b="1" dirty="0">
                <a:solidFill>
                  <a:schemeClr val="accent6"/>
                </a:solidFill>
                <a:latin typeface="Verdana" pitchFamily="34" charset="0"/>
              </a:rPr>
              <a:t>US Headquarters</a:t>
            </a:r>
          </a:p>
          <a:p>
            <a:pPr>
              <a:lnSpc>
                <a:spcPct val="110000"/>
              </a:lnSpc>
              <a:defRPr/>
            </a:pPr>
            <a:r>
              <a:rPr lang="en-US" sz="1200" dirty="0" smtClean="0">
                <a:solidFill>
                  <a:srgbClr val="333333"/>
                </a:solidFill>
                <a:latin typeface="Verdana" pitchFamily="34" charset="0"/>
              </a:rPr>
              <a:t>12800 University Drive, Suite 250</a:t>
            </a:r>
            <a:r>
              <a:rPr lang="en-US" sz="1200" dirty="0">
                <a:solidFill>
                  <a:srgbClr val="333333"/>
                </a:solidFill>
                <a:latin typeface="Verdana" pitchFamily="34" charset="0"/>
              </a:rPr>
              <a:t/>
            </a:r>
            <a:br>
              <a:rPr lang="en-US" sz="1200" dirty="0">
                <a:solidFill>
                  <a:srgbClr val="333333"/>
                </a:solidFill>
                <a:latin typeface="Verdana" pitchFamily="34" charset="0"/>
              </a:rPr>
            </a:br>
            <a:r>
              <a:rPr lang="en-US" sz="1200" dirty="0">
                <a:solidFill>
                  <a:srgbClr val="333333"/>
                </a:solidFill>
                <a:latin typeface="Verdana" pitchFamily="34" charset="0"/>
              </a:rPr>
              <a:t>Fort Myers, FL </a:t>
            </a:r>
            <a:r>
              <a:rPr lang="en-US" sz="1200" dirty="0" smtClean="0">
                <a:solidFill>
                  <a:srgbClr val="333333"/>
                </a:solidFill>
                <a:latin typeface="Verdana" pitchFamily="34" charset="0"/>
              </a:rPr>
              <a:t>33907, </a:t>
            </a:r>
            <a:r>
              <a:rPr lang="en-US" sz="1200" dirty="0">
                <a:solidFill>
                  <a:srgbClr val="333333"/>
                </a:solidFill>
                <a:latin typeface="Verdana" pitchFamily="34" charset="0"/>
              </a:rPr>
              <a:t>USA</a:t>
            </a:r>
          </a:p>
          <a:p>
            <a:pPr>
              <a:lnSpc>
                <a:spcPct val="110000"/>
              </a:lnSpc>
              <a:defRPr/>
            </a:pPr>
            <a:endParaRPr lang="en-GB" sz="600" dirty="0">
              <a:solidFill>
                <a:srgbClr val="333333"/>
              </a:solidFill>
              <a:latin typeface="Verdana" pitchFamily="34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GB" sz="1200" dirty="0" smtClean="0">
                <a:solidFill>
                  <a:srgbClr val="333333"/>
                </a:solidFill>
                <a:latin typeface="Verdana" pitchFamily="34" charset="0"/>
              </a:rPr>
              <a:t>Tel</a:t>
            </a:r>
            <a:r>
              <a:rPr lang="en-GB" sz="1200" dirty="0">
                <a:solidFill>
                  <a:srgbClr val="333333"/>
                </a:solidFill>
                <a:latin typeface="Verdana" pitchFamily="34" charset="0"/>
              </a:rPr>
              <a:t>:   </a:t>
            </a:r>
            <a:r>
              <a:rPr lang="en-US" sz="1200" dirty="0">
                <a:solidFill>
                  <a:srgbClr val="333333"/>
                </a:solidFill>
                <a:latin typeface="Verdana" pitchFamily="34" charset="0"/>
              </a:rPr>
              <a:t>239-690-3111 </a:t>
            </a:r>
            <a:r>
              <a:rPr lang="en-GB" sz="1200" dirty="0">
                <a:solidFill>
                  <a:srgbClr val="333333"/>
                </a:solidFill>
                <a:latin typeface="Verdana" pitchFamily="34" charset="0"/>
              </a:rPr>
              <a:t/>
            </a:r>
            <a:br>
              <a:rPr lang="en-GB" sz="1200" dirty="0">
                <a:solidFill>
                  <a:srgbClr val="333333"/>
                </a:solidFill>
                <a:latin typeface="Verdana" pitchFamily="34" charset="0"/>
              </a:rPr>
            </a:br>
            <a:r>
              <a:rPr lang="en-GB" sz="1200" dirty="0" smtClean="0">
                <a:solidFill>
                  <a:srgbClr val="333333"/>
                </a:solidFill>
                <a:latin typeface="Verdana" pitchFamily="34" charset="0"/>
              </a:rPr>
              <a:t>Fax</a:t>
            </a:r>
            <a:r>
              <a:rPr lang="en-GB" sz="1200" dirty="0">
                <a:solidFill>
                  <a:srgbClr val="333333"/>
                </a:solidFill>
                <a:latin typeface="Verdana" pitchFamily="34" charset="0"/>
              </a:rPr>
              <a:t>:  </a:t>
            </a:r>
            <a:r>
              <a:rPr lang="en-US" sz="1200" dirty="0" smtClean="0">
                <a:solidFill>
                  <a:srgbClr val="333333"/>
                </a:solidFill>
                <a:latin typeface="Verdana" pitchFamily="34" charset="0"/>
              </a:rPr>
              <a:t>239-690-3116</a:t>
            </a:r>
            <a:endParaRPr lang="en-GB" sz="600" dirty="0">
              <a:solidFill>
                <a:srgbClr val="333333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62050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Link Between HTML and CSS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</a:t>
            </a:r>
            <a:r>
              <a:rPr lang="en-US" sz="2800" dirty="0">
                <a:latin typeface="Courier New" pitchFamily="49" charset="0"/>
                <a:cs typeface="Courier New" pitchFamily="49" charset="0"/>
              </a:rPr>
              <a:t>&lt;link&gt;</a:t>
            </a:r>
            <a:r>
              <a:rPr lang="en-US" dirty="0"/>
              <a:t> element </a:t>
            </a:r>
            <a:r>
              <a:rPr lang="en-US" dirty="0" smtClean="0"/>
              <a:t>in an HTML file links the </a:t>
            </a:r>
            <a:r>
              <a:rPr lang="en-US" dirty="0"/>
              <a:t>HTML file to a CSS file.</a:t>
            </a:r>
          </a:p>
          <a:p>
            <a:r>
              <a:rPr lang="en-US" dirty="0" smtClean="0"/>
              <a:t>You </a:t>
            </a:r>
            <a:r>
              <a:rPr lang="en-US" dirty="0"/>
              <a:t>can reference </a:t>
            </a:r>
            <a:r>
              <a:rPr lang="en-US" dirty="0" smtClean="0"/>
              <a:t>more than </a:t>
            </a:r>
            <a:r>
              <a:rPr lang="en-US" dirty="0"/>
              <a:t>one CSS file in an HTML page</a:t>
            </a:r>
            <a:r>
              <a:rPr lang="en-US" dirty="0" smtClean="0"/>
              <a:t>.</a:t>
            </a:r>
          </a:p>
          <a:p>
            <a:pPr>
              <a:spcAft>
                <a:spcPts val="1200"/>
              </a:spcAft>
            </a:pPr>
            <a:r>
              <a:rPr lang="en-US" dirty="0" smtClean="0"/>
              <a:t>Markup example:</a:t>
            </a:r>
          </a:p>
          <a:p>
            <a:pPr marL="457200" indent="0">
              <a:spcAft>
                <a:spcPts val="1200"/>
              </a:spcAft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</a:rPr>
              <a:t>&lt;link href = "filename.css" rel = "stylesheet" type = "text/css"&gt;</a:t>
            </a:r>
          </a:p>
          <a:p>
            <a:pPr>
              <a:spcAft>
                <a:spcPts val="1200"/>
              </a:spcAft>
            </a:pPr>
            <a:r>
              <a:rPr lang="en-US" dirty="0" smtClean="0"/>
              <a:t>For simple projects, can use the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&lt;style&gt;</a:t>
            </a:r>
            <a:r>
              <a:rPr lang="en-US" dirty="0" smtClean="0"/>
              <a:t> tag to include styles within an HTML document</a:t>
            </a:r>
          </a:p>
        </p:txBody>
      </p:sp>
    </p:spTree>
    <p:extLst>
      <p:ext uri="{BB962C8B-B14F-4D97-AF65-F5344CB8AC3E}">
        <p14:creationId xmlns:p14="http://schemas.microsoft.com/office/powerpoint/2010/main" val="403284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Selector and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i="1" dirty="0" smtClean="0"/>
              <a:t>selector </a:t>
            </a:r>
            <a:r>
              <a:rPr lang="en-US" dirty="0"/>
              <a:t>is usually the HTML element you want to style. The </a:t>
            </a:r>
            <a:r>
              <a:rPr lang="en-US" b="1" i="1" dirty="0"/>
              <a:t>declaration </a:t>
            </a:r>
            <a:r>
              <a:rPr lang="en-US" dirty="0"/>
              <a:t>is the style </a:t>
            </a:r>
            <a:r>
              <a:rPr lang="en-US" dirty="0" smtClean="0"/>
              <a:t>for a </a:t>
            </a:r>
            <a:r>
              <a:rPr lang="en-US" dirty="0"/>
              <a:t>specific selector. A declaration has a property, which is a style attribute, and a value.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524000" y="4724400"/>
            <a:ext cx="1295400" cy="76200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/>
              <a:t>p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276600" y="4724400"/>
            <a:ext cx="4191000" cy="76200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/>
              <a:t>{color: brown;}</a:t>
            </a: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1447800" y="4205288"/>
            <a:ext cx="1371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 dirty="0"/>
              <a:t>Selector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419600" y="4205288"/>
            <a:ext cx="1905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 dirty="0"/>
              <a:t>Declaration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4038600" y="5924550"/>
            <a:ext cx="1143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dirty="0"/>
              <a:t>Property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5562600" y="5959475"/>
            <a:ext cx="9144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dirty="0"/>
              <a:t>Value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648200" y="5486400"/>
            <a:ext cx="0" cy="46196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945188" y="5486400"/>
            <a:ext cx="0" cy="46196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61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Styled Web Page Example: HTML File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90600"/>
            <a:ext cx="732633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397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Styled Web Page Example: </a:t>
            </a:r>
            <a:r>
              <a:rPr lang="en-US" dirty="0" smtClean="0"/>
              <a:t>CSS </a:t>
            </a:r>
            <a:r>
              <a:rPr lang="en-US" dirty="0"/>
              <a:t>File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43000"/>
            <a:ext cx="2838450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347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Styled Web Page Example: </a:t>
            </a:r>
            <a:r>
              <a:rPr lang="en-US" dirty="0" smtClean="0"/>
              <a:t>Rendered Page</a:t>
            </a:r>
            <a:endParaRPr lang="en-US" dirty="0"/>
          </a:p>
        </p:txBody>
      </p:sp>
      <p:pic>
        <p:nvPicPr>
          <p:cNvPr id="3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01788" y="2085975"/>
            <a:ext cx="6283325" cy="3705225"/>
          </a:xfrm>
        </p:spPr>
      </p:pic>
    </p:spTree>
    <p:extLst>
      <p:ext uri="{BB962C8B-B14F-4D97-AF65-F5344CB8AC3E}">
        <p14:creationId xmlns:p14="http://schemas.microsoft.com/office/powerpoint/2010/main" val="16702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marL="0" indent="0">
          <a:buFont typeface="Arial" panose="020B0604020202020204" pitchFamily="34" charset="0"/>
          <a:buNone/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7C07D1E-A757-4FA5-A73C-0C1FF1AF031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1883</Words>
  <Application>Microsoft Office PowerPoint</Application>
  <PresentationFormat>On-screen Show (4:3)</PresentationFormat>
  <Paragraphs>336</Paragraphs>
  <Slides>48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9" baseType="lpstr">
      <vt:lpstr>Arial</vt:lpstr>
      <vt:lpstr>Calibri</vt:lpstr>
      <vt:lpstr>Courier New</vt:lpstr>
      <vt:lpstr>Eras Bold ITC</vt:lpstr>
      <vt:lpstr>Myriad Web Pro</vt:lpstr>
      <vt:lpstr>Segoe UI</vt:lpstr>
      <vt:lpstr>Segoe UI Light</vt:lpstr>
      <vt:lpstr>Times New Roman</vt:lpstr>
      <vt:lpstr>Verdana</vt:lpstr>
      <vt:lpstr>Wingdings</vt:lpstr>
      <vt:lpstr>1_Office Theme</vt:lpstr>
      <vt:lpstr>Understanding CSS Essentials: Content Flow, Positioning, and Styling</vt:lpstr>
      <vt:lpstr>Agenda</vt:lpstr>
      <vt:lpstr>Presentation vs. Content</vt:lpstr>
      <vt:lpstr>CSS</vt:lpstr>
      <vt:lpstr>The Link Between HTML and CSS</vt:lpstr>
      <vt:lpstr>CSS Selector and Declaration</vt:lpstr>
      <vt:lpstr>Styled Web Page Example: HTML File</vt:lpstr>
      <vt:lpstr>Styled Web Page Example: CSS File</vt:lpstr>
      <vt:lpstr>Styled Web Page Example: Rendered Page</vt:lpstr>
      <vt:lpstr>CSS Selectors - General</vt:lpstr>
      <vt:lpstr>CSS Selectors - Attributes</vt:lpstr>
      <vt:lpstr>CSS Pseudo-classes  </vt:lpstr>
      <vt:lpstr>CSS pseudo-elements</vt:lpstr>
      <vt:lpstr>CSS Selectors – pseudo-classes  and pseudo-elements</vt:lpstr>
      <vt:lpstr>CSS Specificity</vt:lpstr>
      <vt:lpstr>PowerPoint Presentation</vt:lpstr>
      <vt:lpstr>CSS Specificity Calculator</vt:lpstr>
      <vt:lpstr>CSS Specificity Sample</vt:lpstr>
      <vt:lpstr>CSS Specificity Sample</vt:lpstr>
      <vt:lpstr>CSS Specificity Sample</vt:lpstr>
      <vt:lpstr>CSS Specificity Sample</vt:lpstr>
      <vt:lpstr>The !important exception</vt:lpstr>
      <vt:lpstr>Font Basics</vt:lpstr>
      <vt:lpstr>Serif and Sans Serif Fonts</vt:lpstr>
      <vt:lpstr>Font Families</vt:lpstr>
      <vt:lpstr>Web-safe Fonts</vt:lpstr>
      <vt:lpstr>@font-face Rule</vt:lpstr>
      <vt:lpstr>Inline Flow and Block Flow</vt:lpstr>
      <vt:lpstr>Block Flow Example</vt:lpstr>
      <vt:lpstr>Block Flow Example</vt:lpstr>
      <vt:lpstr>Inline Flow Example</vt:lpstr>
      <vt:lpstr>Inline Flow Example</vt:lpstr>
      <vt:lpstr>Float vs. Absolute Positioning</vt:lpstr>
      <vt:lpstr>Float Positing Example</vt:lpstr>
      <vt:lpstr>Float Positing Example</vt:lpstr>
      <vt:lpstr>Absolute Positioning Example</vt:lpstr>
      <vt:lpstr>Absolute Positing Example</vt:lpstr>
      <vt:lpstr>Bounding Box</vt:lpstr>
      <vt:lpstr>Overflow</vt:lpstr>
      <vt:lpstr>Overflow</vt:lpstr>
      <vt:lpstr>Scrolling Overflow Example</vt:lpstr>
      <vt:lpstr>Scrolling Overflow Example</vt:lpstr>
      <vt:lpstr>Visible Overflow Example</vt:lpstr>
      <vt:lpstr>Visible Overflow Example</vt:lpstr>
      <vt:lpstr>Hidden Overflow Example</vt:lpstr>
      <vt:lpstr>Hidden Overflow Example</vt:lpstr>
      <vt:lpstr>Practice Task</vt:lpstr>
      <vt:lpstr>Contacts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2011-03-27T18:00:15Z</dcterms:created>
  <dcterms:modified xsi:type="dcterms:W3CDTF">2015-12-01T13:56:07Z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TC100822959990</vt:lpwstr>
  </property>
</Properties>
</file>